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96" r:id="rId1"/>
  </p:sldMasterIdLst>
  <p:sldIdLst>
    <p:sldId id="256" r:id="rId2"/>
    <p:sldId id="267" r:id="rId3"/>
    <p:sldId id="257" r:id="rId4"/>
    <p:sldId id="258" r:id="rId5"/>
    <p:sldId id="259" r:id="rId6"/>
    <p:sldId id="260" r:id="rId7"/>
    <p:sldId id="261" r:id="rId8"/>
    <p:sldId id="262" r:id="rId9"/>
    <p:sldId id="263" r:id="rId10"/>
    <p:sldId id="264" r:id="rId11"/>
    <p:sldId id="266" r:id="rId12"/>
    <p:sldId id="265" r:id="rId13"/>
    <p:sldId id="268" r:id="rId14"/>
  </p:sldIdLst>
  <p:sldSz cx="9144000" cy="6858000" type="screen4x3"/>
  <p:notesSz cx="6858000" cy="914400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84380"/>
    <p:restoredTop sz="94660"/>
  </p:normalViewPr>
  <p:slideViewPr>
    <p:cSldViewPr>
      <p:cViewPr varScale="1">
        <p:scale>
          <a:sx n="84" d="100"/>
          <a:sy n="84" d="100"/>
        </p:scale>
        <p:origin x="-898" y="-6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שקופית כותרת">
    <p:bg>
      <p:bgRef idx="1001">
        <a:schemeClr val="bg2"/>
      </p:bgRef>
    </p:bg>
    <p:spTree>
      <p:nvGrpSpPr>
        <p:cNvPr id="1" name=""/>
        <p:cNvGrpSpPr/>
        <p:nvPr/>
      </p:nvGrpSpPr>
      <p:grpSpPr>
        <a:xfrm>
          <a:off x="0" y="0"/>
          <a:ext cx="0" cy="0"/>
          <a:chOff x="0" y="0"/>
          <a:chExt cx="0" cy="0"/>
        </a:xfrm>
      </p:grpSpPr>
      <p:sp>
        <p:nvSpPr>
          <p:cNvPr id="15" name="מלבן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9" name="מלבן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8" name="מלבן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6" name="מלבן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מלבן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כותרת משנה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he-IL" smtClean="0"/>
              <a:t>לחץ כדי לערוך סגנון כותרת משנה של תבנית בסיס</a:t>
            </a:r>
            <a:endParaRPr kumimoji="0" lang="en-US"/>
          </a:p>
        </p:txBody>
      </p:sp>
      <p:sp>
        <p:nvSpPr>
          <p:cNvPr id="28" name="מציין מיקום של תאריך 27"/>
          <p:cNvSpPr>
            <a:spLocks noGrp="1"/>
          </p:cNvSpPr>
          <p:nvPr>
            <p:ph type="dt" sz="half" idx="10"/>
          </p:nvPr>
        </p:nvSpPr>
        <p:spPr/>
        <p:txBody>
          <a:bodyPr/>
          <a:lstStyle/>
          <a:p>
            <a:fld id="{4E7438E1-117D-44FB-AC24-B79D899BA877}" type="datetimeFigureOut">
              <a:rPr lang="he-IL" smtClean="0"/>
              <a:pPr/>
              <a:t>כ"ב/ניסן/תש"ע</a:t>
            </a:fld>
            <a:endParaRPr lang="he-IL" dirty="0"/>
          </a:p>
        </p:txBody>
      </p:sp>
      <p:sp>
        <p:nvSpPr>
          <p:cNvPr id="17" name="מציין מיקום של כותרת תחתונה 16"/>
          <p:cNvSpPr>
            <a:spLocks noGrp="1"/>
          </p:cNvSpPr>
          <p:nvPr>
            <p:ph type="ftr" sz="quarter" idx="11"/>
          </p:nvPr>
        </p:nvSpPr>
        <p:spPr/>
        <p:txBody>
          <a:bodyPr/>
          <a:lstStyle/>
          <a:p>
            <a:endParaRPr lang="he-IL" dirty="0"/>
          </a:p>
        </p:txBody>
      </p:sp>
      <p:sp>
        <p:nvSpPr>
          <p:cNvPr id="7" name="מחבר ישר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10" name="מלבן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אליפסה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4" name="אליפסה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מציין מיקום של מספר שקופית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F22AC9-109E-4E4D-92F9-530E51D9A3A2}" type="slidenum">
              <a:rPr lang="he-IL" smtClean="0"/>
              <a:pPr/>
              <a:t>‹#›</a:t>
            </a:fld>
            <a:endParaRPr lang="he-IL" dirty="0"/>
          </a:p>
        </p:txBody>
      </p:sp>
      <p:sp>
        <p:nvSpPr>
          <p:cNvPr id="8" name="כותרת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he-IL" smtClean="0"/>
              <a:t>לחץ כדי לערוך סגנון כותרת של תבנית בסיס</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bg>
      <p:bgRef idx="1001">
        <a:schemeClr val="bg2"/>
      </p:bgRef>
    </p:bg>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solidFill>
                  <a:schemeClr val="accent3">
                    <a:shade val="75000"/>
                  </a:schemeClr>
                </a:solidFill>
              </a:defRPr>
            </a:lvl1pPr>
          </a:lstStyle>
          <a:p>
            <a:r>
              <a:rPr kumimoji="0" lang="he-IL" smtClean="0"/>
              <a:t>לחץ כדי לערוך סגנון כותרת של תבנית בסיס</a:t>
            </a:r>
            <a:endParaRPr kumimoji="0" lang="en-US"/>
          </a:p>
        </p:txBody>
      </p:sp>
      <p:sp>
        <p:nvSpPr>
          <p:cNvPr id="4" name="מציין מיקום של תאריך 3"/>
          <p:cNvSpPr>
            <a:spLocks noGrp="1"/>
          </p:cNvSpPr>
          <p:nvPr>
            <p:ph type="dt" sz="half" idx="10"/>
          </p:nvPr>
        </p:nvSpPr>
        <p:spPr/>
        <p:txBody>
          <a:bodyPr/>
          <a:lstStyle/>
          <a:p>
            <a:fld id="{4E7438E1-117D-44FB-AC24-B79D899BA877}" type="datetimeFigureOut">
              <a:rPr lang="he-IL" smtClean="0"/>
              <a:pPr/>
              <a:t>כ"ב/ניסן/תש"ע</a:t>
            </a:fld>
            <a:endParaRPr lang="he-IL" dirty="0"/>
          </a:p>
        </p:txBody>
      </p:sp>
      <p:sp>
        <p:nvSpPr>
          <p:cNvPr id="5" name="מציין מיקום של כותרת תחתונה 4"/>
          <p:cNvSpPr>
            <a:spLocks noGrp="1"/>
          </p:cNvSpPr>
          <p:nvPr>
            <p:ph type="ftr" sz="quarter" idx="11"/>
          </p:nvPr>
        </p:nvSpPr>
        <p:spPr/>
        <p:txBody>
          <a:bodyPr/>
          <a:lstStyle/>
          <a:p>
            <a:endParaRPr lang="he-IL" dirty="0"/>
          </a:p>
        </p:txBody>
      </p:sp>
      <p:sp>
        <p:nvSpPr>
          <p:cNvPr id="6" name="מציין מיקום של מספר שקופית 5"/>
          <p:cNvSpPr>
            <a:spLocks noGrp="1"/>
          </p:cNvSpPr>
          <p:nvPr>
            <p:ph type="sldNum" sz="quarter" idx="12"/>
          </p:nvPr>
        </p:nvSpPr>
        <p:spPr>
          <a:xfrm>
            <a:off x="4361688" y="1026372"/>
            <a:ext cx="457200" cy="441325"/>
          </a:xfrm>
        </p:spPr>
        <p:txBody>
          <a:bodyPr/>
          <a:lstStyle/>
          <a:p>
            <a:fld id="{DAF22AC9-109E-4E4D-92F9-530E51D9A3A2}" type="slidenum">
              <a:rPr lang="he-IL" smtClean="0"/>
              <a:pPr/>
              <a:t>‹#›</a:t>
            </a:fld>
            <a:endParaRPr lang="he-IL" dirty="0"/>
          </a:p>
        </p:txBody>
      </p:sp>
      <p:sp>
        <p:nvSpPr>
          <p:cNvPr id="8" name="מציין מיקום תוכן 7"/>
          <p:cNvSpPr>
            <a:spLocks noGrp="1"/>
          </p:cNvSpPr>
          <p:nvPr>
            <p:ph sz="quarter" idx="1"/>
          </p:nvPr>
        </p:nvSpPr>
        <p:spPr>
          <a:xfrm>
            <a:off x="301752" y="1527048"/>
            <a:ext cx="8503920" cy="4572000"/>
          </a:xfrm>
        </p:spPr>
        <p:txBody>
          <a:body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כותרת מקטע עליונה">
    <p:bg>
      <p:bgRef idx="1001">
        <a:schemeClr val="bg1"/>
      </p:bgRef>
    </p:bg>
    <p:spTree>
      <p:nvGrpSpPr>
        <p:cNvPr id="1" name=""/>
        <p:cNvGrpSpPr/>
        <p:nvPr/>
      </p:nvGrpSpPr>
      <p:grpSpPr>
        <a:xfrm>
          <a:off x="0" y="0"/>
          <a:ext cx="0" cy="0"/>
          <a:chOff x="0" y="0"/>
          <a:chExt cx="0" cy="0"/>
        </a:xfrm>
      </p:grpSpPr>
      <p:sp>
        <p:nvSpPr>
          <p:cNvPr id="17" name="מלבן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5" name="מלבן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6" name="מלבן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8" name="מלבן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9" name="מלבן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מלבן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3" name="מציין מיקום טקסט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he-IL" smtClean="0"/>
              <a:t>לחץ כדי לערוך סגנונות טקסט של תבנית בסיס</a:t>
            </a:r>
          </a:p>
        </p:txBody>
      </p:sp>
      <p:sp>
        <p:nvSpPr>
          <p:cNvPr id="13" name="מלבן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4" name="מלבן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מציין מיקום של כותרת תחתונה 4"/>
          <p:cNvSpPr>
            <a:spLocks noGrp="1"/>
          </p:cNvSpPr>
          <p:nvPr>
            <p:ph type="ftr" sz="quarter" idx="11"/>
          </p:nvPr>
        </p:nvSpPr>
        <p:spPr/>
        <p:txBody>
          <a:bodyPr/>
          <a:lstStyle/>
          <a:p>
            <a:endParaRPr lang="he-IL" dirty="0"/>
          </a:p>
        </p:txBody>
      </p:sp>
      <p:sp>
        <p:nvSpPr>
          <p:cNvPr id="4" name="מציין מיקום של תאריך 3"/>
          <p:cNvSpPr>
            <a:spLocks noGrp="1"/>
          </p:cNvSpPr>
          <p:nvPr>
            <p:ph type="dt" sz="half" idx="10"/>
          </p:nvPr>
        </p:nvSpPr>
        <p:spPr/>
        <p:txBody>
          <a:bodyPr/>
          <a:lstStyle/>
          <a:p>
            <a:fld id="{4E7438E1-117D-44FB-AC24-B79D899BA877}" type="datetimeFigureOut">
              <a:rPr lang="he-IL" smtClean="0"/>
              <a:pPr/>
              <a:t>כ"ב/ניסן/תש"ע</a:t>
            </a:fld>
            <a:endParaRPr lang="he-IL" dirty="0"/>
          </a:p>
        </p:txBody>
      </p:sp>
      <p:sp>
        <p:nvSpPr>
          <p:cNvPr id="8" name="מחבר ישר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10" name="אליפסה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אליפסה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6" name="מציין מיקום של מספר שקופית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F22AC9-109E-4E4D-92F9-530E51D9A3A2}" type="slidenum">
              <a:rPr lang="he-IL" smtClean="0"/>
              <a:pPr/>
              <a:t>‹#›</a:t>
            </a:fld>
            <a:endParaRPr lang="he-IL" dirty="0"/>
          </a:p>
        </p:txBody>
      </p:sp>
      <p:sp>
        <p:nvSpPr>
          <p:cNvPr id="2" name="כותרת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he-IL" smtClean="0"/>
              <a:t>לחץ כדי לערוך סגנון כותרת של תבנית בסיס</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bg>
      <p:bgRef idx="1001">
        <a:schemeClr val="bg2"/>
      </p:bgRef>
    </p:bg>
    <p:spTree>
      <p:nvGrpSpPr>
        <p:cNvPr id="1" name=""/>
        <p:cNvGrpSpPr/>
        <p:nvPr/>
      </p:nvGrpSpPr>
      <p:grpSpPr>
        <a:xfrm>
          <a:off x="0" y="0"/>
          <a:ext cx="0" cy="0"/>
          <a:chOff x="0" y="0"/>
          <a:chExt cx="0" cy="0"/>
        </a:xfrm>
      </p:grpSpPr>
      <p:sp>
        <p:nvSpPr>
          <p:cNvPr id="2" name="כותרת 1"/>
          <p:cNvSpPr>
            <a:spLocks noGrp="1"/>
          </p:cNvSpPr>
          <p:nvPr>
            <p:ph type="title"/>
          </p:nvPr>
        </p:nvSpPr>
        <p:spPr>
          <a:xfrm>
            <a:off x="301752" y="228600"/>
            <a:ext cx="8534400" cy="758952"/>
          </a:xfrm>
        </p:spPr>
        <p:txBody>
          <a:bodyPr/>
          <a:lstStyle/>
          <a:p>
            <a:r>
              <a:rPr kumimoji="0" lang="he-IL" smtClean="0"/>
              <a:t>לחץ כדי לערוך סגנון כותרת של תבנית בסיס</a:t>
            </a:r>
            <a:endParaRPr kumimoji="0" lang="en-US"/>
          </a:p>
        </p:txBody>
      </p:sp>
      <p:sp>
        <p:nvSpPr>
          <p:cNvPr id="5" name="מציין מיקום של תאריך 4"/>
          <p:cNvSpPr>
            <a:spLocks noGrp="1"/>
          </p:cNvSpPr>
          <p:nvPr>
            <p:ph type="dt" sz="half" idx="10"/>
          </p:nvPr>
        </p:nvSpPr>
        <p:spPr>
          <a:xfrm>
            <a:off x="5791200" y="6409944"/>
            <a:ext cx="3044952" cy="365760"/>
          </a:xfrm>
        </p:spPr>
        <p:txBody>
          <a:bodyPr/>
          <a:lstStyle/>
          <a:p>
            <a:fld id="{4E7438E1-117D-44FB-AC24-B79D899BA877}" type="datetimeFigureOut">
              <a:rPr lang="he-IL" smtClean="0"/>
              <a:pPr/>
              <a:t>כ"ב/ניסן/תש"ע</a:t>
            </a:fld>
            <a:endParaRPr lang="he-IL" dirty="0"/>
          </a:p>
        </p:txBody>
      </p:sp>
      <p:sp>
        <p:nvSpPr>
          <p:cNvPr id="6" name="מציין מיקום של כותרת תחתונה 5"/>
          <p:cNvSpPr>
            <a:spLocks noGrp="1"/>
          </p:cNvSpPr>
          <p:nvPr>
            <p:ph type="ftr" sz="quarter" idx="11"/>
          </p:nvPr>
        </p:nvSpPr>
        <p:spPr/>
        <p:txBody>
          <a:bodyPr/>
          <a:lstStyle/>
          <a:p>
            <a:endParaRPr lang="he-IL" dirty="0"/>
          </a:p>
        </p:txBody>
      </p:sp>
      <p:sp>
        <p:nvSpPr>
          <p:cNvPr id="7" name="מציין מיקום של מספר שקופית 6"/>
          <p:cNvSpPr>
            <a:spLocks noGrp="1"/>
          </p:cNvSpPr>
          <p:nvPr>
            <p:ph type="sldNum" sz="quarter" idx="12"/>
          </p:nvPr>
        </p:nvSpPr>
        <p:spPr/>
        <p:txBody>
          <a:bodyPr/>
          <a:lstStyle/>
          <a:p>
            <a:fld id="{DAF22AC9-109E-4E4D-92F9-530E51D9A3A2}" type="slidenum">
              <a:rPr lang="he-IL" smtClean="0"/>
              <a:pPr/>
              <a:t>‹#›</a:t>
            </a:fld>
            <a:endParaRPr lang="he-IL" dirty="0"/>
          </a:p>
        </p:txBody>
      </p:sp>
      <p:sp>
        <p:nvSpPr>
          <p:cNvPr id="8" name="מחבר ישר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10" name="מציין מיקום תוכן 9"/>
          <p:cNvSpPr>
            <a:spLocks noGrp="1"/>
          </p:cNvSpPr>
          <p:nvPr>
            <p:ph sz="half" idx="1"/>
          </p:nvPr>
        </p:nvSpPr>
        <p:spPr>
          <a:xfrm>
            <a:off x="301752" y="1371600"/>
            <a:ext cx="4038600" cy="4681728"/>
          </a:xfrm>
        </p:spPr>
        <p:txBody>
          <a:bodyPr/>
          <a:lstStyle>
            <a:lvl1pPr>
              <a:defRPr sz="2500"/>
            </a:lvl1p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12" name="מציין מיקום תוכן 11"/>
          <p:cNvSpPr>
            <a:spLocks noGrp="1"/>
          </p:cNvSpPr>
          <p:nvPr>
            <p:ph sz="half" idx="2"/>
          </p:nvPr>
        </p:nvSpPr>
        <p:spPr>
          <a:xfrm>
            <a:off x="4800600" y="1371600"/>
            <a:ext cx="4038600" cy="4681728"/>
          </a:xfrm>
        </p:spPr>
        <p:txBody>
          <a:bodyPr/>
          <a:lstStyle>
            <a:lvl1pPr>
              <a:defRPr sz="2500"/>
            </a:lvl1p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השוואה">
    <p:bg>
      <p:bgRef idx="1001">
        <a:schemeClr val="bg2"/>
      </p:bgRef>
    </p:bg>
    <p:spTree>
      <p:nvGrpSpPr>
        <p:cNvPr id="1" name=""/>
        <p:cNvGrpSpPr/>
        <p:nvPr/>
      </p:nvGrpSpPr>
      <p:grpSpPr>
        <a:xfrm>
          <a:off x="0" y="0"/>
          <a:ext cx="0" cy="0"/>
          <a:chOff x="0" y="0"/>
          <a:chExt cx="0" cy="0"/>
        </a:xfrm>
      </p:grpSpPr>
      <p:sp>
        <p:nvSpPr>
          <p:cNvPr id="10" name="מחבר ישר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20" name="מלבן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9" name="מלבן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1" name="מלבן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2" name="מלבן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1" name="מלבן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3" name="מלבן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3" name="מציין מיקום טקסט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he-IL" smtClean="0"/>
              <a:t>לחץ כדי לערוך סגנונות טקסט של תבנית בסיס</a:t>
            </a:r>
          </a:p>
        </p:txBody>
      </p:sp>
      <p:sp>
        <p:nvSpPr>
          <p:cNvPr id="4" name="מציין מיקום טקסט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he-IL" smtClean="0"/>
              <a:t>לחץ כדי לערוך סגנונות טקסט של תבנית בסיס</a:t>
            </a:r>
          </a:p>
        </p:txBody>
      </p:sp>
      <p:sp>
        <p:nvSpPr>
          <p:cNvPr id="7" name="מציין מיקום של תאריך 6"/>
          <p:cNvSpPr>
            <a:spLocks noGrp="1"/>
          </p:cNvSpPr>
          <p:nvPr>
            <p:ph type="dt" sz="half" idx="10"/>
          </p:nvPr>
        </p:nvSpPr>
        <p:spPr/>
        <p:txBody>
          <a:bodyPr/>
          <a:lstStyle/>
          <a:p>
            <a:fld id="{4E7438E1-117D-44FB-AC24-B79D899BA877}" type="datetimeFigureOut">
              <a:rPr lang="he-IL" smtClean="0"/>
              <a:pPr/>
              <a:t>כ"ב/ניסן/תש"ע</a:t>
            </a:fld>
            <a:endParaRPr lang="he-IL" dirty="0"/>
          </a:p>
        </p:txBody>
      </p:sp>
      <p:sp>
        <p:nvSpPr>
          <p:cNvPr id="8" name="מציין מיקום של כותרת תחתונה 7"/>
          <p:cNvSpPr>
            <a:spLocks noGrp="1"/>
          </p:cNvSpPr>
          <p:nvPr>
            <p:ph type="ftr" sz="quarter" idx="11"/>
          </p:nvPr>
        </p:nvSpPr>
        <p:spPr>
          <a:xfrm>
            <a:off x="304800" y="6409944"/>
            <a:ext cx="3581400" cy="365760"/>
          </a:xfrm>
        </p:spPr>
        <p:txBody>
          <a:bodyPr/>
          <a:lstStyle/>
          <a:p>
            <a:endParaRPr lang="he-IL" dirty="0"/>
          </a:p>
        </p:txBody>
      </p:sp>
      <p:sp>
        <p:nvSpPr>
          <p:cNvPr id="15" name="מחבר ישר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18" name="מלבן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מציין מיקום תוכן 23"/>
          <p:cNvSpPr>
            <a:spLocks noGrp="1"/>
          </p:cNvSpPr>
          <p:nvPr>
            <p:ph sz="quarter" idx="2"/>
          </p:nvPr>
        </p:nvSpPr>
        <p:spPr>
          <a:xfrm>
            <a:off x="301752" y="2471383"/>
            <a:ext cx="4041648" cy="3818404"/>
          </a:xfrm>
        </p:spPr>
        <p:txBody>
          <a:body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26" name="מציין מיקום תוכן 25"/>
          <p:cNvSpPr>
            <a:spLocks noGrp="1"/>
          </p:cNvSpPr>
          <p:nvPr>
            <p:ph sz="quarter" idx="4"/>
          </p:nvPr>
        </p:nvSpPr>
        <p:spPr>
          <a:xfrm>
            <a:off x="4800600" y="2471383"/>
            <a:ext cx="4038600" cy="3822192"/>
          </a:xfrm>
        </p:spPr>
        <p:txBody>
          <a:body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25" name="אליפסה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7" name="אליפסה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מציין מיקום של מספר שקופית 8"/>
          <p:cNvSpPr>
            <a:spLocks noGrp="1"/>
          </p:cNvSpPr>
          <p:nvPr>
            <p:ph type="sldNum" sz="quarter" idx="12"/>
          </p:nvPr>
        </p:nvSpPr>
        <p:spPr>
          <a:xfrm>
            <a:off x="4343400" y="1042416"/>
            <a:ext cx="457200" cy="441325"/>
          </a:xfrm>
        </p:spPr>
        <p:txBody>
          <a:bodyPr/>
          <a:lstStyle>
            <a:lvl1pPr algn="ctr">
              <a:defRPr/>
            </a:lvl1pPr>
          </a:lstStyle>
          <a:p>
            <a:fld id="{DAF22AC9-109E-4E4D-92F9-530E51D9A3A2}" type="slidenum">
              <a:rPr lang="he-IL" smtClean="0"/>
              <a:pPr/>
              <a:t>‹#›</a:t>
            </a:fld>
            <a:endParaRPr lang="he-IL" dirty="0"/>
          </a:p>
        </p:txBody>
      </p:sp>
      <p:sp>
        <p:nvSpPr>
          <p:cNvPr id="23" name="כותרת 22"/>
          <p:cNvSpPr>
            <a:spLocks noGrp="1"/>
          </p:cNvSpPr>
          <p:nvPr>
            <p:ph type="title"/>
          </p:nvPr>
        </p:nvSpPr>
        <p:spPr/>
        <p:txBody>
          <a:bodyPr rtlCol="0" anchor="b" anchorCtr="0"/>
          <a:lstStyle/>
          <a:p>
            <a:r>
              <a:rPr kumimoji="0" lang="he-IL" smtClean="0"/>
              <a:t>לחץ כדי לערוך סגנון כותרת של תבנית בסיס</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kumimoji="0" lang="he-IL" smtClean="0"/>
              <a:t>לחץ כדי לערוך סגנון כותרת של תבנית בסיס</a:t>
            </a:r>
            <a:endParaRPr kumimoji="0" lang="en-US"/>
          </a:p>
        </p:txBody>
      </p:sp>
      <p:sp>
        <p:nvSpPr>
          <p:cNvPr id="3" name="מציין מיקום של תאריך 2"/>
          <p:cNvSpPr>
            <a:spLocks noGrp="1"/>
          </p:cNvSpPr>
          <p:nvPr>
            <p:ph type="dt" sz="half" idx="10"/>
          </p:nvPr>
        </p:nvSpPr>
        <p:spPr/>
        <p:txBody>
          <a:bodyPr/>
          <a:lstStyle/>
          <a:p>
            <a:fld id="{4E7438E1-117D-44FB-AC24-B79D899BA877}" type="datetimeFigureOut">
              <a:rPr lang="he-IL" smtClean="0"/>
              <a:pPr/>
              <a:t>כ"ב/ניסן/תש"ע</a:t>
            </a:fld>
            <a:endParaRPr lang="he-IL" dirty="0"/>
          </a:p>
        </p:txBody>
      </p:sp>
      <p:sp>
        <p:nvSpPr>
          <p:cNvPr id="4" name="מציין מיקום של כותרת תחתונה 3"/>
          <p:cNvSpPr>
            <a:spLocks noGrp="1"/>
          </p:cNvSpPr>
          <p:nvPr>
            <p:ph type="ftr" sz="quarter" idx="11"/>
          </p:nvPr>
        </p:nvSpPr>
        <p:spPr/>
        <p:txBody>
          <a:bodyPr/>
          <a:lstStyle/>
          <a:p>
            <a:endParaRPr lang="he-IL" dirty="0"/>
          </a:p>
        </p:txBody>
      </p:sp>
      <p:sp>
        <p:nvSpPr>
          <p:cNvPr id="5" name="מציין מיקום של מספר שקופית 4"/>
          <p:cNvSpPr>
            <a:spLocks noGrp="1"/>
          </p:cNvSpPr>
          <p:nvPr>
            <p:ph type="sldNum" sz="quarter" idx="12"/>
          </p:nvPr>
        </p:nvSpPr>
        <p:spPr>
          <a:xfrm>
            <a:off x="4343400" y="1036020"/>
            <a:ext cx="457200" cy="441325"/>
          </a:xfrm>
        </p:spPr>
        <p:txBody>
          <a:bodyPr/>
          <a:lstStyle/>
          <a:p>
            <a:fld id="{DAF22AC9-109E-4E4D-92F9-530E51D9A3A2}" type="slidenum">
              <a:rPr lang="he-IL" smtClean="0"/>
              <a:pPr/>
              <a:t>‹#›</a:t>
            </a:fld>
            <a:endParaRPr lang="he-I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ריק">
    <p:spTree>
      <p:nvGrpSpPr>
        <p:cNvPr id="1" name=""/>
        <p:cNvGrpSpPr/>
        <p:nvPr/>
      </p:nvGrpSpPr>
      <p:grpSpPr>
        <a:xfrm>
          <a:off x="0" y="0"/>
          <a:ext cx="0" cy="0"/>
          <a:chOff x="0" y="0"/>
          <a:chExt cx="0" cy="0"/>
        </a:xfrm>
      </p:grpSpPr>
      <p:sp>
        <p:nvSpPr>
          <p:cNvPr id="7" name="מלבן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8" name="מלבן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מלבן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מלבן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מלבן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6" name="מלבן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מציין מיקום של תאריך 1"/>
          <p:cNvSpPr>
            <a:spLocks noGrp="1"/>
          </p:cNvSpPr>
          <p:nvPr>
            <p:ph type="dt" sz="half" idx="10"/>
          </p:nvPr>
        </p:nvSpPr>
        <p:spPr/>
        <p:txBody>
          <a:bodyPr/>
          <a:lstStyle/>
          <a:p>
            <a:fld id="{4E7438E1-117D-44FB-AC24-B79D899BA877}" type="datetimeFigureOut">
              <a:rPr lang="he-IL" smtClean="0"/>
              <a:pPr/>
              <a:t>כ"ב/ניסן/תש"ע</a:t>
            </a:fld>
            <a:endParaRPr lang="he-IL" dirty="0"/>
          </a:p>
        </p:txBody>
      </p:sp>
      <p:sp>
        <p:nvSpPr>
          <p:cNvPr id="3" name="מציין מיקום של כותרת תחתונה 2"/>
          <p:cNvSpPr>
            <a:spLocks noGrp="1"/>
          </p:cNvSpPr>
          <p:nvPr>
            <p:ph type="ftr" sz="quarter" idx="11"/>
          </p:nvPr>
        </p:nvSpPr>
        <p:spPr/>
        <p:txBody>
          <a:bodyPr/>
          <a:lstStyle/>
          <a:p>
            <a:endParaRPr lang="he-IL" dirty="0"/>
          </a:p>
        </p:txBody>
      </p:sp>
      <p:sp>
        <p:nvSpPr>
          <p:cNvPr id="4" name="מציין מיקום של מספר שקופית 3"/>
          <p:cNvSpPr>
            <a:spLocks noGrp="1"/>
          </p:cNvSpPr>
          <p:nvPr>
            <p:ph type="sldNum" sz="quarter" idx="12"/>
          </p:nvPr>
        </p:nvSpPr>
        <p:spPr>
          <a:xfrm>
            <a:off x="4267200" y="6324600"/>
            <a:ext cx="609600" cy="441324"/>
          </a:xfrm>
        </p:spPr>
        <p:txBody>
          <a:bodyPr/>
          <a:lstStyle>
            <a:lvl1pPr>
              <a:defRPr>
                <a:solidFill>
                  <a:srgbClr val="FFFFFF"/>
                </a:solidFill>
              </a:defRPr>
            </a:lvl1pPr>
          </a:lstStyle>
          <a:p>
            <a:fld id="{DAF22AC9-109E-4E4D-92F9-530E51D9A3A2}" type="slidenum">
              <a:rPr lang="he-IL" smtClean="0"/>
              <a:pPr/>
              <a:t>‹#›</a:t>
            </a:fld>
            <a:endParaRPr lang="he-I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תוכן עם כיתוב">
    <p:bg>
      <p:bgRef idx="1001">
        <a:schemeClr val="bg1"/>
      </p:bgRef>
    </p:bg>
    <p:spTree>
      <p:nvGrpSpPr>
        <p:cNvPr id="1" name=""/>
        <p:cNvGrpSpPr/>
        <p:nvPr/>
      </p:nvGrpSpPr>
      <p:grpSpPr>
        <a:xfrm>
          <a:off x="0" y="0"/>
          <a:ext cx="0" cy="0"/>
          <a:chOff x="0" y="0"/>
          <a:chExt cx="0" cy="0"/>
        </a:xfrm>
      </p:grpSpPr>
      <p:sp>
        <p:nvSpPr>
          <p:cNvPr id="19" name="מלבן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5" name="מלבן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8" name="מלבן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6" name="מלבן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7" name="מלבן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מלבן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כותרת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he-IL" smtClean="0"/>
              <a:t>לחץ כדי לערוך סגנונות טקסט של תבנית בסיס</a:t>
            </a:r>
          </a:p>
        </p:txBody>
      </p:sp>
      <p:sp>
        <p:nvSpPr>
          <p:cNvPr id="8" name="מלבן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מחבר ישר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20" name="מציין מיקום תוכן 19"/>
          <p:cNvSpPr>
            <a:spLocks noGrp="1"/>
          </p:cNvSpPr>
          <p:nvPr>
            <p:ph sz="quarter" idx="1"/>
          </p:nvPr>
        </p:nvSpPr>
        <p:spPr>
          <a:xfrm>
            <a:off x="3124200" y="685800"/>
            <a:ext cx="5638800" cy="5410200"/>
          </a:xfrm>
        </p:spPr>
        <p:txBody>
          <a:body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10" name="אליפסה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אליפסה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7" name="מציין מיקום של מספר שקופית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DAF22AC9-109E-4E4D-92F9-530E51D9A3A2}" type="slidenum">
              <a:rPr lang="he-IL" smtClean="0"/>
              <a:pPr/>
              <a:t>‹#›</a:t>
            </a:fld>
            <a:endParaRPr lang="he-IL" dirty="0"/>
          </a:p>
        </p:txBody>
      </p:sp>
      <p:sp>
        <p:nvSpPr>
          <p:cNvPr id="21" name="מלבן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מציין מיקום של תאריך 4"/>
          <p:cNvSpPr>
            <a:spLocks noGrp="1"/>
          </p:cNvSpPr>
          <p:nvPr>
            <p:ph type="dt" sz="half" idx="10"/>
          </p:nvPr>
        </p:nvSpPr>
        <p:spPr/>
        <p:txBody>
          <a:bodyPr/>
          <a:lstStyle/>
          <a:p>
            <a:fld id="{4E7438E1-117D-44FB-AC24-B79D899BA877}" type="datetimeFigureOut">
              <a:rPr lang="he-IL" smtClean="0"/>
              <a:pPr/>
              <a:t>כ"ב/ניסן/תש"ע</a:t>
            </a:fld>
            <a:endParaRPr lang="he-IL" dirty="0"/>
          </a:p>
        </p:txBody>
      </p:sp>
      <p:sp>
        <p:nvSpPr>
          <p:cNvPr id="6" name="מציין מיקום של כותרת תחתונה 5"/>
          <p:cNvSpPr>
            <a:spLocks noGrp="1"/>
          </p:cNvSpPr>
          <p:nvPr>
            <p:ph type="ftr" sz="quarter" idx="11"/>
          </p:nvPr>
        </p:nvSpPr>
        <p:spPr>
          <a:xfrm>
            <a:off x="301752" y="6410848"/>
            <a:ext cx="3383280" cy="365760"/>
          </a:xfrm>
        </p:spPr>
        <p:txBody>
          <a:bodyPr/>
          <a:lstStyle/>
          <a:p>
            <a:endParaRPr lang="he-IL"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תמונה עם כיתוב">
    <p:spTree>
      <p:nvGrpSpPr>
        <p:cNvPr id="1" name=""/>
        <p:cNvGrpSpPr/>
        <p:nvPr/>
      </p:nvGrpSpPr>
      <p:grpSpPr>
        <a:xfrm>
          <a:off x="0" y="0"/>
          <a:ext cx="0" cy="0"/>
          <a:chOff x="0" y="0"/>
          <a:chExt cx="0" cy="0"/>
        </a:xfrm>
      </p:grpSpPr>
      <p:sp>
        <p:nvSpPr>
          <p:cNvPr id="21" name="מחבר ישר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19" name="מלבן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6" name="מלבן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7" name="מלבן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8" name="מלבן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מלבן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8" name="מלבן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5" name="מלבן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אליפסה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3" name="אליפסה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7" name="מציין מיקום של מספר שקופית 6"/>
          <p:cNvSpPr>
            <a:spLocks noGrp="1"/>
          </p:cNvSpPr>
          <p:nvPr>
            <p:ph type="sldNum" sz="quarter" idx="12"/>
          </p:nvPr>
        </p:nvSpPr>
        <p:spPr>
          <a:xfrm>
            <a:off x="1371600" y="312738"/>
            <a:ext cx="457200" cy="441325"/>
          </a:xfrm>
        </p:spPr>
        <p:txBody>
          <a:bodyPr/>
          <a:lstStyle/>
          <a:p>
            <a:fld id="{DAF22AC9-109E-4E4D-92F9-530E51D9A3A2}" type="slidenum">
              <a:rPr lang="he-IL" smtClean="0"/>
              <a:pPr/>
              <a:t>‹#›</a:t>
            </a:fld>
            <a:endParaRPr lang="he-IL" dirty="0"/>
          </a:p>
        </p:txBody>
      </p:sp>
      <p:sp>
        <p:nvSpPr>
          <p:cNvPr id="2" name="כותרת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he-IL" smtClean="0"/>
              <a:t>לחץ כדי לערוך סגנון כותרת של תבנית בסיס</a:t>
            </a:r>
            <a:endParaRPr kumimoji="0" lang="en-US"/>
          </a:p>
        </p:txBody>
      </p:sp>
      <p:sp>
        <p:nvSpPr>
          <p:cNvPr id="3" name="מציין מיקום של תמונה 2"/>
          <p:cNvSpPr>
            <a:spLocks noGrp="1"/>
          </p:cNvSpPr>
          <p:nvPr>
            <p:ph type="pic" idx="1"/>
          </p:nvPr>
        </p:nvSpPr>
        <p:spPr>
          <a:xfrm>
            <a:off x="3000375" y="609600"/>
            <a:ext cx="5867400" cy="4267200"/>
          </a:xfrm>
        </p:spPr>
        <p:txBody>
          <a:bodyPr/>
          <a:lstStyle>
            <a:lvl1pPr marL="0" indent="0">
              <a:buNone/>
              <a:defRPr sz="3200"/>
            </a:lvl1pPr>
          </a:lstStyle>
          <a:p>
            <a:r>
              <a:rPr kumimoji="0" lang="he-IL" dirty="0" smtClean="0"/>
              <a:t>לחץ על הסמל כדי להוסיף תמונה</a:t>
            </a:r>
            <a:endParaRPr kumimoji="0" lang="en-US" dirty="0"/>
          </a:p>
        </p:txBody>
      </p:sp>
      <p:sp>
        <p:nvSpPr>
          <p:cNvPr id="4" name="מציין מיקום טקסט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he-IL" smtClean="0"/>
              <a:t>לחץ כדי לערוך סגנונות טקסט של תבנית בסיס</a:t>
            </a:r>
          </a:p>
        </p:txBody>
      </p:sp>
      <p:sp>
        <p:nvSpPr>
          <p:cNvPr id="22" name="מלבן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מציין מיקום של תאריך 4"/>
          <p:cNvSpPr>
            <a:spLocks noGrp="1"/>
          </p:cNvSpPr>
          <p:nvPr>
            <p:ph type="dt" sz="half" idx="10"/>
          </p:nvPr>
        </p:nvSpPr>
        <p:spPr>
          <a:xfrm>
            <a:off x="5788152" y="6404984"/>
            <a:ext cx="3044952" cy="365760"/>
          </a:xfrm>
        </p:spPr>
        <p:txBody>
          <a:bodyPr/>
          <a:lstStyle/>
          <a:p>
            <a:fld id="{4E7438E1-117D-44FB-AC24-B79D899BA877}" type="datetimeFigureOut">
              <a:rPr lang="he-IL" smtClean="0"/>
              <a:pPr/>
              <a:t>כ"ב/ניסן/תש"ע</a:t>
            </a:fld>
            <a:endParaRPr lang="he-IL" dirty="0"/>
          </a:p>
        </p:txBody>
      </p:sp>
      <p:sp>
        <p:nvSpPr>
          <p:cNvPr id="6" name="מציין מיקום של כותרת תחתונה 5"/>
          <p:cNvSpPr>
            <a:spLocks noGrp="1"/>
          </p:cNvSpPr>
          <p:nvPr>
            <p:ph type="ftr" sz="quarter" idx="11"/>
          </p:nvPr>
        </p:nvSpPr>
        <p:spPr>
          <a:xfrm>
            <a:off x="301752" y="6410848"/>
            <a:ext cx="3584448" cy="365760"/>
          </a:xfrm>
        </p:spPr>
        <p:txBody>
          <a:bodyPr/>
          <a:lstStyle/>
          <a:p>
            <a:endParaRPr lang="he-IL"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bg>
      <p:bgRef idx="1001">
        <a:schemeClr val="bg2"/>
      </p:bgRef>
    </p:bg>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p:txBody>
          <a:bodyPr vert="eaVer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p>
            <a:fld id="{4E7438E1-117D-44FB-AC24-B79D899BA877}" type="datetimeFigureOut">
              <a:rPr lang="he-IL" smtClean="0"/>
              <a:pPr/>
              <a:t>כ"ב/ניסן/תש"ע</a:t>
            </a:fld>
            <a:endParaRPr lang="he-IL" dirty="0"/>
          </a:p>
        </p:txBody>
      </p:sp>
      <p:sp>
        <p:nvSpPr>
          <p:cNvPr id="5" name="מציין מיקום של כותרת תחתונה 4"/>
          <p:cNvSpPr>
            <a:spLocks noGrp="1"/>
          </p:cNvSpPr>
          <p:nvPr>
            <p:ph type="ftr" sz="quarter" idx="11"/>
          </p:nvPr>
        </p:nvSpPr>
        <p:spPr/>
        <p:txBody>
          <a:bodyPr/>
          <a:lstStyle/>
          <a:p>
            <a:endParaRPr lang="he-IL" dirty="0"/>
          </a:p>
        </p:txBody>
      </p:sp>
      <p:sp>
        <p:nvSpPr>
          <p:cNvPr id="6" name="מציין מיקום של מספר שקופית 5"/>
          <p:cNvSpPr>
            <a:spLocks noGrp="1"/>
          </p:cNvSpPr>
          <p:nvPr>
            <p:ph type="sldNum" sz="quarter" idx="12"/>
          </p:nvPr>
        </p:nvSpPr>
        <p:spPr/>
        <p:txBody>
          <a:bodyPr/>
          <a:lstStyle/>
          <a:p>
            <a:fld id="{DAF22AC9-109E-4E4D-92F9-530E51D9A3A2}" type="slidenum">
              <a:rPr lang="he-IL" smtClean="0"/>
              <a:pPr/>
              <a:t>‹#›</a:t>
            </a:fld>
            <a:endParaRPr lang="he-IL" dirty="0"/>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כותרת אנכית וטקסט">
    <p:bg>
      <p:bgRef idx="1001">
        <a:schemeClr val="bg2"/>
      </p:bgRef>
    </p:bg>
    <p:spTree>
      <p:nvGrpSpPr>
        <p:cNvPr id="1" name=""/>
        <p:cNvGrpSpPr/>
        <p:nvPr/>
      </p:nvGrpSpPr>
      <p:grpSpPr>
        <a:xfrm>
          <a:off x="0" y="0"/>
          <a:ext cx="0" cy="0"/>
          <a:chOff x="0" y="0"/>
          <a:chExt cx="0" cy="0"/>
        </a:xfrm>
      </p:grpSpPr>
      <p:sp>
        <p:nvSpPr>
          <p:cNvPr id="7" name="מלבן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8" name="מלבן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מלבן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מלבן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1" name="מלבן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מלבן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מחבר ישר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14" name="אליפסה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5" name="אליפסה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6" name="מציין מיקום של מספר שקופית 5"/>
          <p:cNvSpPr>
            <a:spLocks noGrp="1"/>
          </p:cNvSpPr>
          <p:nvPr>
            <p:ph type="sldNum" sz="quarter" idx="12"/>
          </p:nvPr>
        </p:nvSpPr>
        <p:spPr>
          <a:xfrm>
            <a:off x="6915912" y="3009901"/>
            <a:ext cx="457200" cy="441325"/>
          </a:xfrm>
        </p:spPr>
        <p:txBody>
          <a:bodyPr/>
          <a:lstStyle/>
          <a:p>
            <a:fld id="{DAF22AC9-109E-4E4D-92F9-530E51D9A3A2}" type="slidenum">
              <a:rPr lang="he-IL" smtClean="0"/>
              <a:pPr/>
              <a:t>‹#›</a:t>
            </a:fld>
            <a:endParaRPr lang="he-IL" dirty="0"/>
          </a:p>
        </p:txBody>
      </p:sp>
      <p:sp>
        <p:nvSpPr>
          <p:cNvPr id="3" name="מציין מיקום של טקסט אנכי 2"/>
          <p:cNvSpPr>
            <a:spLocks noGrp="1"/>
          </p:cNvSpPr>
          <p:nvPr>
            <p:ph type="body" orient="vert" idx="1"/>
          </p:nvPr>
        </p:nvSpPr>
        <p:spPr>
          <a:xfrm>
            <a:off x="304800" y="304800"/>
            <a:ext cx="6553200" cy="5821366"/>
          </a:xfrm>
        </p:spPr>
        <p:txBody>
          <a:bodyPr vert="eaVer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p>
            <a:fld id="{4E7438E1-117D-44FB-AC24-B79D899BA877}" type="datetimeFigureOut">
              <a:rPr lang="he-IL" smtClean="0"/>
              <a:pPr/>
              <a:t>כ"ב/ניסן/תש"ע</a:t>
            </a:fld>
            <a:endParaRPr lang="he-IL" dirty="0"/>
          </a:p>
        </p:txBody>
      </p:sp>
      <p:sp>
        <p:nvSpPr>
          <p:cNvPr id="5" name="מציין מיקום של כותרת תחתונה 4"/>
          <p:cNvSpPr>
            <a:spLocks noGrp="1"/>
          </p:cNvSpPr>
          <p:nvPr>
            <p:ph type="ftr" sz="quarter" idx="11"/>
          </p:nvPr>
        </p:nvSpPr>
        <p:spPr/>
        <p:txBody>
          <a:bodyPr/>
          <a:lstStyle/>
          <a:p>
            <a:endParaRPr lang="he-IL" dirty="0"/>
          </a:p>
        </p:txBody>
      </p:sp>
      <p:sp>
        <p:nvSpPr>
          <p:cNvPr id="2" name="כותרת אנכית 1"/>
          <p:cNvSpPr>
            <a:spLocks noGrp="1"/>
          </p:cNvSpPr>
          <p:nvPr>
            <p:ph type="title" orient="vert"/>
          </p:nvPr>
        </p:nvSpPr>
        <p:spPr>
          <a:xfrm>
            <a:off x="7391400" y="304801"/>
            <a:ext cx="1447800" cy="5851525"/>
          </a:xfrm>
        </p:spPr>
        <p:txBody>
          <a:bodyPr vert="eaVert"/>
          <a:lstStyle/>
          <a:p>
            <a:r>
              <a:rPr kumimoji="0" lang="he-IL" smtClean="0"/>
              <a:t>לחץ כדי לערוך סגנון כותרת של תבנית בסיס</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מלבן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6" name="מלבן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8" name="מלבן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9" name="מלבן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מלבן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4" name="מציין מיקום של תאריך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4E7438E1-117D-44FB-AC24-B79D899BA877}" type="datetimeFigureOut">
              <a:rPr lang="he-IL" smtClean="0"/>
              <a:pPr/>
              <a:t>כ"ב/ניסן/תש"ע</a:t>
            </a:fld>
            <a:endParaRPr lang="he-IL" dirty="0"/>
          </a:p>
        </p:txBody>
      </p:sp>
      <p:sp>
        <p:nvSpPr>
          <p:cNvPr id="3" name="מציין מיקום של כותרת תחתונה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he-IL" dirty="0"/>
          </a:p>
        </p:txBody>
      </p:sp>
      <p:sp>
        <p:nvSpPr>
          <p:cNvPr id="8" name="מלבן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מחבר ישר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12" name="אליפסה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5" name="אליפסה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מציין מיקום של מספר שקופית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DAF22AC9-109E-4E4D-92F9-530E51D9A3A2}" type="slidenum">
              <a:rPr lang="he-IL" smtClean="0"/>
              <a:pPr/>
              <a:t>‹#›</a:t>
            </a:fld>
            <a:endParaRPr lang="he-IL" dirty="0"/>
          </a:p>
        </p:txBody>
      </p:sp>
      <p:sp>
        <p:nvSpPr>
          <p:cNvPr id="22" name="מציין מיקום של כותרת 21"/>
          <p:cNvSpPr>
            <a:spLocks noGrp="1"/>
          </p:cNvSpPr>
          <p:nvPr>
            <p:ph type="title"/>
          </p:nvPr>
        </p:nvSpPr>
        <p:spPr>
          <a:xfrm>
            <a:off x="301752" y="228600"/>
            <a:ext cx="8534400" cy="758952"/>
          </a:xfrm>
          <a:prstGeom prst="rect">
            <a:avLst/>
          </a:prstGeom>
        </p:spPr>
        <p:txBody>
          <a:bodyPr vert="horz" anchor="b">
            <a:normAutofit/>
          </a:bodyPr>
          <a:lstStyle/>
          <a:p>
            <a:r>
              <a:rPr kumimoji="0" lang="he-IL" smtClean="0"/>
              <a:t>לחץ כדי לערוך סגנון כותרת של תבנית בסיס</a:t>
            </a:r>
            <a:endParaRPr kumimoji="0" lang="en-US"/>
          </a:p>
        </p:txBody>
      </p:sp>
      <p:sp>
        <p:nvSpPr>
          <p:cNvPr id="13" name="מציין מיקום טקסט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he-IL" smtClean="0"/>
              <a:t>לחץ כדי לערוך סגנונות טקסט של תבנית בסיס</a:t>
            </a:r>
          </a:p>
          <a:p>
            <a:pPr lvl="1" eaLnBrk="1" latinLnBrk="0" hangingPunct="1"/>
            <a:r>
              <a:rPr kumimoji="0" lang="he-IL" smtClean="0"/>
              <a:t>רמה שנייה</a:t>
            </a:r>
          </a:p>
          <a:p>
            <a:pPr lvl="2" eaLnBrk="1" latinLnBrk="0" hangingPunct="1"/>
            <a:r>
              <a:rPr kumimoji="0" lang="he-IL" smtClean="0"/>
              <a:t>רמה שלישית</a:t>
            </a:r>
          </a:p>
          <a:p>
            <a:pPr lvl="3" eaLnBrk="1" latinLnBrk="0" hangingPunct="1"/>
            <a:r>
              <a:rPr kumimoji="0" lang="he-IL" smtClean="0"/>
              <a:t>רמה רביעית</a:t>
            </a:r>
          </a:p>
          <a:p>
            <a:pPr lvl="4" eaLnBrk="1" latinLnBrk="0" hangingPunct="1"/>
            <a:r>
              <a:rPr kumimoji="0" lang="he-IL" smtClean="0"/>
              <a:t>רמה חמישית</a:t>
            </a:r>
            <a:endParaRPr kumimoji="0"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rtl="1"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r" rtl="1"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r" rtl="1"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r" rtl="1"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r" rtl="1"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r" rtl="1"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r" rtl="1"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r" rtl="1"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r" rtl="1"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he.wikipedia.org/wiki/%D7%A7%D7%95%D7%91%D7%A5:Nervous_system_diagram_heb.PNG"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he.wikipedia.org/wiki/%D7%A7%D7%95%D7%91%D7%A5:Grafik_blutkreislauf.jpg"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he.wikipedia.org/wiki/%D7%A7%D7%95%D7%91%D7%A5:Respiratory_system_simple_heb.png"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he.wikipedia.org/wiki/%D7%9C%D7%91"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0" y="5105400"/>
            <a:ext cx="6400800" cy="1752600"/>
          </a:xfrm>
        </p:spPr>
        <p:txBody>
          <a:bodyPr/>
          <a:lstStyle/>
          <a:p>
            <a:r>
              <a:rPr lang="he-IL" dirty="0" smtClean="0"/>
              <a:t>מאת:רון ימין</a:t>
            </a:r>
          </a:p>
          <a:p>
            <a:r>
              <a:rPr lang="he-IL" dirty="0" smtClean="0"/>
              <a:t>כתה:ז' 1  </a:t>
            </a:r>
            <a:endParaRPr lang="he-IL" dirty="0" smtClean="0"/>
          </a:p>
          <a:p>
            <a:r>
              <a:rPr lang="he-IL" dirty="0" smtClean="0"/>
              <a:t>בית ספר: רמז</a:t>
            </a:r>
          </a:p>
          <a:p>
            <a:endParaRPr lang="he-IL" dirty="0"/>
          </a:p>
        </p:txBody>
      </p:sp>
      <p:sp>
        <p:nvSpPr>
          <p:cNvPr id="2" name="כותרת 1"/>
          <p:cNvSpPr>
            <a:spLocks noGrp="1"/>
          </p:cNvSpPr>
          <p:nvPr>
            <p:ph type="ctrTitle"/>
          </p:nvPr>
        </p:nvSpPr>
        <p:spPr>
          <a:xfrm>
            <a:off x="571472" y="0"/>
            <a:ext cx="7772400" cy="1470025"/>
          </a:xfrm>
        </p:spPr>
        <p:txBody>
          <a:bodyPr/>
          <a:lstStyle/>
          <a:p>
            <a:r>
              <a:rPr lang="he-IL" dirty="0" smtClean="0">
                <a:solidFill>
                  <a:srgbClr val="00B050"/>
                </a:solidFill>
              </a:rPr>
              <a:t>עבודה במדעים לכתות ז' לחופשת פסח</a:t>
            </a:r>
            <a:endParaRPr lang="he-IL" dirty="0">
              <a:solidFill>
                <a:srgbClr val="00B05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t>תוכן עניינים</a:t>
            </a:r>
            <a:endParaRPr lang="he-IL" dirty="0"/>
          </a:p>
        </p:txBody>
      </p:sp>
      <p:sp>
        <p:nvSpPr>
          <p:cNvPr id="3" name="מציין מיקום תוכן 2"/>
          <p:cNvSpPr>
            <a:spLocks noGrp="1"/>
          </p:cNvSpPr>
          <p:nvPr>
            <p:ph sz="quarter" idx="1"/>
          </p:nvPr>
        </p:nvSpPr>
        <p:spPr/>
        <p:txBody>
          <a:bodyPr>
            <a:normAutofit fontScale="92500" lnSpcReduction="20000"/>
          </a:bodyPr>
          <a:lstStyle/>
          <a:p>
            <a:r>
              <a:rPr lang="he-IL" dirty="0" smtClean="0"/>
              <a:t>1.מערכות הגוף</a:t>
            </a:r>
          </a:p>
          <a:p>
            <a:r>
              <a:rPr lang="he-IL" dirty="0" smtClean="0"/>
              <a:t>2.מערכת  העצבים</a:t>
            </a:r>
          </a:p>
          <a:p>
            <a:r>
              <a:rPr lang="he-IL" dirty="0" smtClean="0"/>
              <a:t>3.</a:t>
            </a:r>
            <a:r>
              <a:rPr lang="he-IL" dirty="0" smtClean="0"/>
              <a:t> מערכת  </a:t>
            </a:r>
            <a:r>
              <a:rPr lang="he-IL" dirty="0" smtClean="0"/>
              <a:t>העצבים המשך</a:t>
            </a:r>
          </a:p>
          <a:p>
            <a:r>
              <a:rPr lang="he-IL" dirty="0" smtClean="0"/>
              <a:t>4.מערכת ההובלה</a:t>
            </a:r>
          </a:p>
          <a:p>
            <a:r>
              <a:rPr lang="he-IL" dirty="0" smtClean="0"/>
              <a:t>5.מרכיבי </a:t>
            </a:r>
            <a:r>
              <a:rPr lang="he-IL" dirty="0" smtClean="0"/>
              <a:t>מערכת </a:t>
            </a:r>
            <a:r>
              <a:rPr lang="he-IL" dirty="0" smtClean="0"/>
              <a:t>ההובלה</a:t>
            </a:r>
          </a:p>
          <a:p>
            <a:r>
              <a:rPr lang="he-IL" dirty="0" smtClean="0"/>
              <a:t>6.מערכת הנשימה</a:t>
            </a:r>
          </a:p>
          <a:p>
            <a:r>
              <a:rPr lang="he-IL" dirty="0" smtClean="0"/>
              <a:t>7.מבנה ותפקוד מערכת הנשימה</a:t>
            </a:r>
          </a:p>
          <a:p>
            <a:r>
              <a:rPr lang="he-IL" dirty="0" smtClean="0"/>
              <a:t>8.מערכת העיכול</a:t>
            </a:r>
          </a:p>
          <a:p>
            <a:r>
              <a:rPr lang="he-IL" dirty="0" smtClean="0"/>
              <a:t>9.מערכת העיכול המשך</a:t>
            </a:r>
          </a:p>
          <a:p>
            <a:r>
              <a:rPr lang="he-IL" dirty="0" smtClean="0"/>
              <a:t>מערכת עיכול המשך </a:t>
            </a:r>
            <a:r>
              <a:rPr lang="he-IL" dirty="0" smtClean="0"/>
              <a:t>2</a:t>
            </a:r>
          </a:p>
          <a:p>
            <a:r>
              <a:rPr lang="he-IL" dirty="0" smtClean="0"/>
              <a:t>ביבלוגרפיה</a:t>
            </a:r>
            <a:endParaRPr lang="he-IL"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5786446" y="274638"/>
            <a:ext cx="2900354" cy="1143000"/>
          </a:xfrm>
        </p:spPr>
        <p:txBody>
          <a:bodyPr>
            <a:normAutofit/>
          </a:bodyPr>
          <a:lstStyle/>
          <a:p>
            <a:r>
              <a:rPr lang="he-IL" dirty="0" smtClean="0"/>
              <a:t>מערכות הגוף</a:t>
            </a:r>
            <a:endParaRPr lang="he-IL" dirty="0"/>
          </a:p>
        </p:txBody>
      </p:sp>
      <p:sp>
        <p:nvSpPr>
          <p:cNvPr id="3" name="מציין מיקום תוכן 2"/>
          <p:cNvSpPr>
            <a:spLocks noGrp="1"/>
          </p:cNvSpPr>
          <p:nvPr>
            <p:ph sz="quarter" idx="1"/>
          </p:nvPr>
        </p:nvSpPr>
        <p:spPr>
          <a:xfrm>
            <a:off x="4286248" y="1571612"/>
            <a:ext cx="4543428" cy="4554551"/>
          </a:xfrm>
        </p:spPr>
        <p:txBody>
          <a:bodyPr/>
          <a:lstStyle/>
          <a:p>
            <a:r>
              <a:rPr lang="he-IL" dirty="0" smtClean="0"/>
              <a:t>מערכות הגוף אלה מערכות שבלעדיהם אנו לא נוכל לחיות מערכות אלו מגנות על גופינו ובלעדיהם אין סיכוי שנוכל לחיות</a:t>
            </a:r>
            <a:endParaRPr lang="he-IL" dirty="0"/>
          </a:p>
        </p:txBody>
      </p:sp>
      <p:pic>
        <p:nvPicPr>
          <p:cNvPr id="1026" name="Picture 2" descr="http://upload.wikimedia.org/wikipedia/commons/thumb/b/ba/Nervous_system_diagram_heb.PNG/250px-Nervous_system_diagram_heb.PNG">
            <a:hlinkClick r:id="rId2"/>
          </p:cNvPr>
          <p:cNvPicPr>
            <a:picLocks noChangeAspect="1" noChangeArrowheads="1"/>
          </p:cNvPicPr>
          <p:nvPr/>
        </p:nvPicPr>
        <p:blipFill>
          <a:blip r:embed="rId3"/>
          <a:srcRect/>
          <a:stretch>
            <a:fillRect/>
          </a:stretch>
        </p:blipFill>
        <p:spPr bwMode="auto">
          <a:xfrm>
            <a:off x="0" y="147451"/>
            <a:ext cx="4071934" cy="6710549"/>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normAutofit/>
          </a:bodyPr>
          <a:lstStyle/>
          <a:p>
            <a:r>
              <a:rPr lang="he-IL" dirty="0" smtClean="0"/>
              <a:t>מערכת העצבים</a:t>
            </a:r>
            <a:endParaRPr lang="he-IL" dirty="0"/>
          </a:p>
        </p:txBody>
      </p:sp>
      <p:sp>
        <p:nvSpPr>
          <p:cNvPr id="3" name="מציין מיקום תוכן 2"/>
          <p:cNvSpPr>
            <a:spLocks noGrp="1"/>
          </p:cNvSpPr>
          <p:nvPr>
            <p:ph sz="quarter" idx="1"/>
          </p:nvPr>
        </p:nvSpPr>
        <p:spPr/>
        <p:txBody>
          <a:bodyPr>
            <a:normAutofit fontScale="77500" lnSpcReduction="20000"/>
          </a:bodyPr>
          <a:lstStyle/>
          <a:p>
            <a:r>
              <a:rPr lang="he-IL" b="1" dirty="0" smtClean="0"/>
              <a:t>מערכת העצבים </a:t>
            </a:r>
            <a:r>
              <a:rPr lang="he-IL" dirty="0" smtClean="0"/>
              <a:t>באדם מורכבת מהרבה מרכיבים ותאים שונים, שבעזרתם היא מצליחה לעשות את תפקידיה המרובים.</a:t>
            </a:r>
          </a:p>
          <a:p>
            <a:r>
              <a:rPr lang="he-IL" dirty="0" smtClean="0"/>
              <a:t>המרכיבים העיקריים של מערכת העצבים הם הנוירונים והסינפסות.</a:t>
            </a:r>
          </a:p>
          <a:p>
            <a:r>
              <a:rPr lang="he-IL" dirty="0" smtClean="0"/>
              <a:t>הנוירונים, או </a:t>
            </a:r>
            <a:r>
              <a:rPr lang="he-IL" b="1" dirty="0" smtClean="0"/>
              <a:t>תאי העצב</a:t>
            </a:r>
            <a:r>
              <a:rPr lang="he-IL" dirty="0" smtClean="0"/>
              <a:t>, הם תאים ביולוגיים המתמחים בהעברת מידע באמצעות תהליכים אלקטרו-כימיים. הסינפסה היא אזור המפגש בין תא-עצב לבין התאים האחרים.</a:t>
            </a:r>
          </a:p>
          <a:p>
            <a:r>
              <a:rPr lang="he-IL" dirty="0" smtClean="0"/>
              <a:t>במערכת העצבים יש גם רקמת תאים שאינה עצבית המשתלבת במערכת העצבים המרכזית, ולה קוראים "נוירוגליה". הנוירוגליה כוללת כמה סוגי תאים </a:t>
            </a:r>
            <a:r>
              <a:rPr lang="he-IL" dirty="0" smtClean="0"/>
              <a:t>והם</a:t>
            </a:r>
            <a:r>
              <a:rPr lang="he-IL" dirty="0" smtClean="0"/>
              <a:t>: אוליגודנדוציטים ותאי שוואן (היוצרים קטעי מיאלין באקסונים שונים), </a:t>
            </a:r>
            <a:r>
              <a:rPr lang="he-IL" dirty="0" smtClean="0"/>
              <a:t>אסטרוציטים, </a:t>
            </a:r>
            <a:r>
              <a:rPr lang="he-IL" dirty="0" smtClean="0"/>
              <a:t>מיקרוגליה </a:t>
            </a:r>
            <a:r>
              <a:rPr lang="he-IL" dirty="0" smtClean="0"/>
              <a:t>ותאי </a:t>
            </a:r>
            <a:r>
              <a:rPr lang="he-IL" dirty="0" smtClean="0"/>
              <a:t>אפנדימה (תאים המצפים ותומכים בחללי המוח ובתעלות השדרה).</a:t>
            </a:r>
          </a:p>
          <a:p>
            <a:r>
              <a:rPr lang="he-IL" dirty="0" smtClean="0"/>
              <a:t>תאי העזר העיקריים במערכת העצבים הם תאי הגליה, שהם למעשה תאי התחזוקה והתמיכה של מערכת העצבים. לתאי הגליה יש תפקידים רבים, מהם בידוד, ניקיון, ויסות כימי, תמיכה רפואית והתפתחות תקינה של מערכת העצבים.</a:t>
            </a:r>
          </a:p>
          <a:p>
            <a:endParaRPr lang="he-IL" dirty="0" smtClean="0">
              <a:solidFill>
                <a:schemeClr val="bg2">
                  <a:lumMod val="10000"/>
                </a:schemeClr>
              </a:solidFill>
            </a:endParaRPr>
          </a:p>
          <a:p>
            <a:r>
              <a:rPr lang="he-IL" b="1" dirty="0" smtClean="0"/>
              <a:t>מערכת העצבים</a:t>
            </a:r>
            <a:r>
              <a:rPr lang="he-IL" dirty="0" smtClean="0"/>
              <a:t> היא רשת תקשורת עצבית מפותחת המפקחת על תהליכי ההתנהגות המודעת והלא מודעת. באמצעות מערכת העצבים פועל האורגניזם כיחידה מבוקרת ומתואמת.</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normAutofit/>
          </a:bodyPr>
          <a:lstStyle/>
          <a:p>
            <a:r>
              <a:rPr lang="he-IL" dirty="0" smtClean="0"/>
              <a:t>מערכת העצבים המשך</a:t>
            </a:r>
            <a:endParaRPr lang="he-IL" dirty="0"/>
          </a:p>
        </p:txBody>
      </p:sp>
      <p:sp>
        <p:nvSpPr>
          <p:cNvPr id="3" name="מציין מיקום תוכן 2"/>
          <p:cNvSpPr>
            <a:spLocks noGrp="1"/>
          </p:cNvSpPr>
          <p:nvPr>
            <p:ph sz="quarter" idx="1"/>
          </p:nvPr>
        </p:nvSpPr>
        <p:spPr/>
        <p:txBody>
          <a:bodyPr>
            <a:normAutofit fontScale="70000" lnSpcReduction="20000"/>
          </a:bodyPr>
          <a:lstStyle/>
          <a:p>
            <a:r>
              <a:rPr lang="he-IL" dirty="0" smtClean="0"/>
              <a:t>שנים עשר זוגות של עצבי גולגולת יוצאים מן המוח אל איברים ורקמות שונים שנמצאים בראש. יוצא מכלל זה הוא זוג 11, זו הלוואי, שאינו יוצא מהמוח אלא ממעלה חוט השדרה (ומכאן כינויו), והוא מוביל אל הגוף. לעצבי הגולגולת תפקודים תחושתיים, תנועתיים ומעורבים.</a:t>
            </a:r>
          </a:p>
          <a:p>
            <a:r>
              <a:rPr lang="he-IL" dirty="0" smtClean="0"/>
              <a:t>12 הזוגות </a:t>
            </a:r>
            <a:r>
              <a:rPr lang="he-IL" dirty="0" smtClean="0"/>
              <a:t>הן:</a:t>
            </a:r>
            <a:endParaRPr lang="he-IL" b="1" dirty="0" smtClean="0"/>
          </a:p>
          <a:p>
            <a:r>
              <a:rPr lang="he-IL" b="1" dirty="0" smtClean="0"/>
              <a:t>1. </a:t>
            </a:r>
            <a:r>
              <a:rPr lang="he-IL" b="1" dirty="0" smtClean="0"/>
              <a:t>עצב הריח</a:t>
            </a:r>
            <a:r>
              <a:rPr lang="he-IL" dirty="0" smtClean="0"/>
              <a:t> - נושא תחושות ריח מריריות חלל האף אל המוח.</a:t>
            </a:r>
          </a:p>
          <a:p>
            <a:r>
              <a:rPr lang="he-IL" b="1" dirty="0" smtClean="0"/>
              <a:t>2. עצב הראייה</a:t>
            </a:r>
            <a:r>
              <a:rPr lang="he-IL" dirty="0" smtClean="0"/>
              <a:t> - מעביר למוח מידע חזותי מן הרשתית.</a:t>
            </a:r>
          </a:p>
          <a:p>
            <a:r>
              <a:rPr lang="he-IL" b="1" dirty="0" smtClean="0"/>
              <a:t>3 - 4. עצב עיני תנועתי ועצב סלילי</a:t>
            </a:r>
            <a:r>
              <a:rPr lang="he-IL" dirty="0" smtClean="0"/>
              <a:t> - מעצבבים שרירים שמניעים את גלגל העין.</a:t>
            </a:r>
          </a:p>
          <a:p>
            <a:r>
              <a:rPr lang="he-IL" b="1" dirty="0" smtClean="0"/>
              <a:t>5. עצב משולש</a:t>
            </a:r>
            <a:r>
              <a:rPr lang="he-IL" dirty="0" smtClean="0"/>
              <a:t> - נושא מידע תחושתי מהפנים ומזין את שרירי הלעיסה.</a:t>
            </a:r>
          </a:p>
          <a:p>
            <a:r>
              <a:rPr lang="he-IL" b="1" dirty="0" smtClean="0"/>
              <a:t>6. עצב מצדיד</a:t>
            </a:r>
            <a:r>
              <a:rPr lang="he-IL" dirty="0" smtClean="0"/>
              <a:t> - מעצבב את השריר שמפנה את גלגל העין כלפי חוץ.</a:t>
            </a:r>
          </a:p>
          <a:p>
            <a:r>
              <a:rPr lang="he-IL" b="1" dirty="0" smtClean="0"/>
              <a:t>7. עצב הפנים</a:t>
            </a:r>
            <a:r>
              <a:rPr lang="he-IL" dirty="0" smtClean="0"/>
              <a:t> - מעצבב שרירי ההבעה של הפנים ונושא תחושות טעם מחלקים של הלשון.</a:t>
            </a:r>
          </a:p>
          <a:p>
            <a:r>
              <a:rPr lang="he-IL" b="1" dirty="0" smtClean="0"/>
              <a:t>8. עצב השמיעה ושיווי המשקל</a:t>
            </a:r>
            <a:r>
              <a:rPr lang="he-IL" dirty="0" smtClean="0"/>
              <a:t> - נושא מידע תחושתי הקשור לשמיעה ולשיווי משקל.</a:t>
            </a:r>
          </a:p>
          <a:p>
            <a:r>
              <a:rPr lang="he-IL" b="1" dirty="0" smtClean="0"/>
              <a:t>9. עצב הלשון והלוע</a:t>
            </a:r>
            <a:r>
              <a:rPr lang="he-IL" dirty="0" smtClean="0"/>
              <a:t> - מעצבב שרירים מסוימים של הלוע ונושא תחושות מהלשון.</a:t>
            </a:r>
          </a:p>
          <a:p>
            <a:r>
              <a:rPr lang="he-IL" b="1" dirty="0" smtClean="0"/>
              <a:t>10. עצב התועה</a:t>
            </a:r>
            <a:r>
              <a:rPr lang="he-IL" dirty="0" smtClean="0"/>
              <a:t> - מעצבב שרירים בצוואר הקשורים עם הבליעה והדיבור, מתפצל אל איברי החזה והבטן, שולט בתהליכי העיכול, מחזור הדם והנשימה.</a:t>
            </a:r>
          </a:p>
          <a:p>
            <a:r>
              <a:rPr lang="he-IL" b="1" dirty="0" smtClean="0"/>
              <a:t>11. עצב הלוואי</a:t>
            </a:r>
            <a:r>
              <a:rPr lang="he-IL" dirty="0" smtClean="0"/>
              <a:t> - מעצבב שרירים מסוימים בצוואר.</a:t>
            </a:r>
          </a:p>
          <a:p>
            <a:r>
              <a:rPr lang="he-IL" b="1" dirty="0" smtClean="0"/>
              <a:t>12. עצב תת-הלשון</a:t>
            </a:r>
            <a:r>
              <a:rPr lang="he-IL" dirty="0" smtClean="0"/>
              <a:t> - מעצבב את שרירי הלשון.</a:t>
            </a:r>
          </a:p>
          <a:p>
            <a:endParaRPr lang="he-IL"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000496" y="228600"/>
            <a:ext cx="4835656" cy="758952"/>
          </a:xfrm>
        </p:spPr>
        <p:txBody>
          <a:bodyPr/>
          <a:lstStyle/>
          <a:p>
            <a:r>
              <a:rPr lang="he-IL" dirty="0" smtClean="0"/>
              <a:t>מערכת ההובלה</a:t>
            </a:r>
            <a:endParaRPr lang="he-IL" dirty="0"/>
          </a:p>
        </p:txBody>
      </p:sp>
      <p:sp>
        <p:nvSpPr>
          <p:cNvPr id="3" name="מציין מיקום תוכן 2"/>
          <p:cNvSpPr>
            <a:spLocks noGrp="1"/>
          </p:cNvSpPr>
          <p:nvPr>
            <p:ph sz="quarter" idx="1"/>
          </p:nvPr>
        </p:nvSpPr>
        <p:spPr>
          <a:xfrm>
            <a:off x="4000496" y="1527048"/>
            <a:ext cx="4805176" cy="4572000"/>
          </a:xfrm>
        </p:spPr>
        <p:txBody>
          <a:bodyPr>
            <a:normAutofit lnSpcReduction="10000"/>
          </a:bodyPr>
          <a:lstStyle/>
          <a:p>
            <a:r>
              <a:rPr lang="he-IL" b="1" dirty="0" smtClean="0"/>
              <a:t>מחזור הדם</a:t>
            </a:r>
            <a:r>
              <a:rPr lang="he-IL" dirty="0" smtClean="0"/>
              <a:t> (נקרא </a:t>
            </a:r>
            <a:r>
              <a:rPr lang="he-IL" dirty="0" smtClean="0"/>
              <a:t>גם, </a:t>
            </a:r>
            <a:r>
              <a:rPr lang="he-IL" b="1" dirty="0" smtClean="0"/>
              <a:t>מערכת ההובלה</a:t>
            </a:r>
            <a:r>
              <a:rPr lang="he-IL" dirty="0" smtClean="0"/>
              <a:t> </a:t>
            </a:r>
            <a:r>
              <a:rPr lang="he-IL" dirty="0" smtClean="0"/>
              <a:t>וגם </a:t>
            </a:r>
            <a:r>
              <a:rPr lang="he-IL" b="1" dirty="0" smtClean="0"/>
              <a:t>המערכת </a:t>
            </a:r>
            <a:r>
              <a:rPr lang="he-IL" b="1" dirty="0" smtClean="0"/>
              <a:t>הקרדיווסקולרית</a:t>
            </a:r>
            <a:r>
              <a:rPr lang="he-IL" dirty="0" smtClean="0"/>
              <a:t>; קרדיו - לב, וסקולרי - בעל צינורות) הוא מערכת שתפקידה לספק לכל התאים החיים בגוף את כל צורכי הקיום שלהם, באמצעות הדם. היא משמשת כמערכת של "ייבוא" ו"ייצוא" לתאים ומתווכת בין מערכות הגוף השונות. אם נחבר את כלי הדם של אדם אחד יחדיו, אחד לשני התוצאה תהיה באורך מחצית הדרך מכדור הארץ לירח</a:t>
            </a:r>
            <a:endParaRPr lang="he-IL" dirty="0"/>
          </a:p>
        </p:txBody>
      </p:sp>
      <p:pic>
        <p:nvPicPr>
          <p:cNvPr id="15362" name="Picture 2" descr="http://upload.wikimedia.org/wikipedia/commons/thumb/7/74/Grafik_blutkreislauf.jpg/250px-Grafik_blutkreislauf.jpg">
            <a:hlinkClick r:id="rId2"/>
          </p:cNvPr>
          <p:cNvPicPr>
            <a:picLocks noChangeAspect="1" noChangeArrowheads="1"/>
          </p:cNvPicPr>
          <p:nvPr/>
        </p:nvPicPr>
        <p:blipFill>
          <a:blip r:embed="rId3"/>
          <a:srcRect/>
          <a:stretch>
            <a:fillRect/>
          </a:stretch>
        </p:blipFill>
        <p:spPr bwMode="auto">
          <a:xfrm>
            <a:off x="0" y="0"/>
            <a:ext cx="4024648" cy="6858000"/>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normAutofit/>
          </a:bodyPr>
          <a:lstStyle/>
          <a:p>
            <a:r>
              <a:rPr lang="he-IL" dirty="0" smtClean="0"/>
              <a:t>מרכיבי מערכת ההובלה</a:t>
            </a:r>
            <a:endParaRPr lang="he-IL" dirty="0"/>
          </a:p>
        </p:txBody>
      </p:sp>
      <p:sp>
        <p:nvSpPr>
          <p:cNvPr id="3" name="מציין מיקום תוכן 2"/>
          <p:cNvSpPr>
            <a:spLocks noGrp="1"/>
          </p:cNvSpPr>
          <p:nvPr>
            <p:ph sz="quarter" idx="1"/>
          </p:nvPr>
        </p:nvSpPr>
        <p:spPr/>
        <p:txBody>
          <a:bodyPr>
            <a:normAutofit fontScale="70000" lnSpcReduction="20000"/>
          </a:bodyPr>
          <a:lstStyle/>
          <a:p>
            <a:r>
              <a:rPr lang="he-IL" b="1" dirty="0" smtClean="0"/>
              <a:t>מרכיבי מערכת ההובלה</a:t>
            </a:r>
          </a:p>
          <a:p>
            <a:r>
              <a:rPr lang="he-IL" b="1" dirty="0" smtClean="0"/>
              <a:t>הלב</a:t>
            </a:r>
            <a:r>
              <a:rPr lang="he-IL" dirty="0" smtClean="0"/>
              <a:t> - איבר שרירי אשר מטרתו היא להזרים דם דרך כלי הדם על ידי התכווצויות קצובות.</a:t>
            </a:r>
          </a:p>
          <a:p>
            <a:r>
              <a:rPr lang="he-IL" b="1" dirty="0" smtClean="0"/>
              <a:t>אבי העורקים</a:t>
            </a:r>
            <a:r>
              <a:rPr lang="he-IL" dirty="0" smtClean="0"/>
              <a:t> - זהו כלי הדם הגדול ביותר אשר מוביל דם מן הלב ומתפצל לעורקים.</a:t>
            </a:r>
          </a:p>
          <a:p>
            <a:r>
              <a:rPr lang="he-IL" b="1" dirty="0" smtClean="0"/>
              <a:t>עורקים</a:t>
            </a:r>
            <a:r>
              <a:rPr lang="he-IL" dirty="0" smtClean="0"/>
              <a:t> - כלי דם גדולים בעלי שכבת שריר עבה על-מנת להתגבר על לחץ הדם הגבוה בכל התכווצות של הלב. מתפצלים לעורקיקים העוברים לאורך כל הגוף.</a:t>
            </a:r>
          </a:p>
          <a:p>
            <a:r>
              <a:rPr lang="he-IL" b="1" dirty="0" smtClean="0"/>
              <a:t>עורקיקים</a:t>
            </a:r>
            <a:r>
              <a:rPr lang="he-IL" dirty="0" smtClean="0"/>
              <a:t> - כלי דם קטנים המתפצלים לנימים.</a:t>
            </a:r>
          </a:p>
          <a:p>
            <a:r>
              <a:rPr lang="he-IL" b="1" dirty="0" smtClean="0"/>
              <a:t>נימים</a:t>
            </a:r>
            <a:r>
              <a:rPr lang="he-IL" dirty="0" smtClean="0"/>
              <a:t> - כלי הדם הקטנים ביותר במערכת ההובלה. דופנם הדק (העשוי משכבת תאים אחת בלבד) מאפשר חילוף חומרים עם התאים אשר צמודים אליהם. כמעט כל תא בגוף צמוד לנים אחד או יותר. קבוצת נימים מתאחדת ליצירת ורידון.</a:t>
            </a:r>
            <a:br>
              <a:rPr lang="he-IL" dirty="0" smtClean="0"/>
            </a:br>
            <a:r>
              <a:rPr lang="he-IL" dirty="0" smtClean="0"/>
              <a:t>בריאות, הנימים נמצאים בצמוד לנאדיות הריאה, שם בין השניים מבוצע חילוף חומרים בעוד שהפחמן דו-חמצני (הרעיל לגוף) מועבר מהדם שבנימים אל הנאדיות והחמצן (הדרוש לגוף) עובר מן הנאדיות אל הדם.</a:t>
            </a:r>
          </a:p>
          <a:p>
            <a:r>
              <a:rPr lang="he-IL" b="1" dirty="0" smtClean="0"/>
              <a:t>ורידונים</a:t>
            </a:r>
            <a:r>
              <a:rPr lang="he-IL" dirty="0" smtClean="0"/>
              <a:t> - כלי דם קטנים אשר מתאחדים ליצירת וריד.</a:t>
            </a:r>
          </a:p>
          <a:p>
            <a:r>
              <a:rPr lang="he-IL" b="1" dirty="0" smtClean="0"/>
              <a:t>ורידים</a:t>
            </a:r>
            <a:r>
              <a:rPr lang="he-IL" dirty="0" smtClean="0"/>
              <a:t> - כלי דם גדולים בהם ישנם שסתומים חד-כיווניים המאפשרים זרימת דם לכיוון הלב בלבד. הורידים מתאחדים מכל חלקי הגוף אל הוריד הנבוב.</a:t>
            </a:r>
          </a:p>
          <a:p>
            <a:r>
              <a:rPr lang="he-IL" b="1" dirty="0" smtClean="0"/>
              <a:t>וריד נבוב</a:t>
            </a:r>
            <a:r>
              <a:rPr lang="he-IL" dirty="0" smtClean="0"/>
              <a:t> - זהו כלי הדם הגדול ביותר אשר מוביל דם אל הלב</a:t>
            </a:r>
            <a:endParaRPr lang="he-IL"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643438" y="228600"/>
            <a:ext cx="4192714" cy="758952"/>
          </a:xfrm>
        </p:spPr>
        <p:txBody>
          <a:bodyPr>
            <a:normAutofit/>
          </a:bodyPr>
          <a:lstStyle/>
          <a:p>
            <a:r>
              <a:rPr lang="he-IL" dirty="0" smtClean="0"/>
              <a:t>מערכת הנשימה</a:t>
            </a:r>
            <a:endParaRPr lang="he-IL" dirty="0"/>
          </a:p>
        </p:txBody>
      </p:sp>
      <p:sp>
        <p:nvSpPr>
          <p:cNvPr id="3" name="מציין מיקום תוכן 2"/>
          <p:cNvSpPr>
            <a:spLocks noGrp="1"/>
          </p:cNvSpPr>
          <p:nvPr>
            <p:ph sz="quarter" idx="1"/>
          </p:nvPr>
        </p:nvSpPr>
        <p:spPr>
          <a:xfrm>
            <a:off x="4714876" y="1527048"/>
            <a:ext cx="4090796" cy="4572000"/>
          </a:xfrm>
        </p:spPr>
        <p:txBody>
          <a:bodyPr>
            <a:normAutofit fontScale="77500" lnSpcReduction="20000"/>
          </a:bodyPr>
          <a:lstStyle/>
          <a:p>
            <a:r>
              <a:rPr lang="he-IL" b="1" dirty="0" smtClean="0"/>
              <a:t>מערכת הנשימה</a:t>
            </a:r>
            <a:r>
              <a:rPr lang="he-IL" dirty="0" smtClean="0"/>
              <a:t> היא מערכת בגוף האדם המאפשרת את חמצון הדם הדרוש לצורך הפקת אנרגיה ואת פליטת הפחמן הדו-חמצני שהוא תוצר לוואי לתהליך זה. מערכת הנשימה מורכבת מדרכי האוויר העליונות, ודרכי האוויר התחתונות. דרכי האוויר העליונות כוללות את האף, הפה, ותחילת קנה הנשימה. דרכי האוויר התחתונות כוללות את קנה הנשימה, את הסימפונות ואת הריאות. בית החזה עצמו כולל גם את הצלעות (בין כל צלע- וריד, עורק, עצב), את עצם החזה (סטרנום) ואת השרירים הבין-צלעיים והסרעפת.</a:t>
            </a:r>
          </a:p>
          <a:p>
            <a:r>
              <a:rPr lang="he-IL" b="1" dirty="0" smtClean="0"/>
              <a:t>תוכן עניינים</a:t>
            </a:r>
          </a:p>
          <a:p>
            <a:r>
              <a:rPr lang="he-IL" dirty="0" smtClean="0"/>
              <a:t>[הסתרה]</a:t>
            </a:r>
          </a:p>
          <a:p>
            <a:endParaRPr lang="he-IL" dirty="0"/>
          </a:p>
        </p:txBody>
      </p:sp>
      <p:pic>
        <p:nvPicPr>
          <p:cNvPr id="30722" name="Picture 2" descr="http://upload.wikimedia.org/wikipedia/commons/thumb/d/dd/Respiratory_system_simple_heb.png/250px-Respiratory_system_simple_heb.png">
            <a:hlinkClick r:id="rId2"/>
          </p:cNvPr>
          <p:cNvPicPr>
            <a:picLocks noChangeAspect="1" noChangeArrowheads="1"/>
          </p:cNvPicPr>
          <p:nvPr/>
        </p:nvPicPr>
        <p:blipFill>
          <a:blip r:embed="rId3"/>
          <a:srcRect/>
          <a:stretch>
            <a:fillRect/>
          </a:stretch>
        </p:blipFill>
        <p:spPr bwMode="auto">
          <a:xfrm>
            <a:off x="0" y="0"/>
            <a:ext cx="4643438" cy="68580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285720" y="1285860"/>
            <a:ext cx="8534400" cy="71438"/>
          </a:xfrm>
        </p:spPr>
        <p:txBody>
          <a:bodyPr>
            <a:normAutofit fontScale="90000"/>
          </a:bodyPr>
          <a:lstStyle/>
          <a:p>
            <a:r>
              <a:rPr lang="he-IL" b="1" dirty="0" smtClean="0"/>
              <a:t>מבנה </a:t>
            </a:r>
            <a:r>
              <a:rPr lang="he-IL" b="1" dirty="0" smtClean="0"/>
              <a:t>ותפקוד מערכת הנשימה</a:t>
            </a:r>
            <a:r>
              <a:rPr lang="he-IL" b="1" dirty="0" smtClean="0"/>
              <a:t/>
            </a:r>
            <a:br>
              <a:rPr lang="he-IL" b="1" dirty="0" smtClean="0"/>
            </a:br>
            <a:endParaRPr lang="he-IL" dirty="0"/>
          </a:p>
        </p:txBody>
      </p:sp>
      <p:sp>
        <p:nvSpPr>
          <p:cNvPr id="3" name="מציין מיקום תוכן 2"/>
          <p:cNvSpPr>
            <a:spLocks noGrp="1"/>
          </p:cNvSpPr>
          <p:nvPr>
            <p:ph sz="quarter" idx="1"/>
          </p:nvPr>
        </p:nvSpPr>
        <p:spPr/>
        <p:txBody>
          <a:bodyPr>
            <a:normAutofit fontScale="55000" lnSpcReduction="20000"/>
          </a:bodyPr>
          <a:lstStyle/>
          <a:p>
            <a:r>
              <a:rPr lang="he-IL" b="1" dirty="0" smtClean="0"/>
              <a:t>האף</a:t>
            </a:r>
            <a:r>
              <a:rPr lang="he-IL" dirty="0" smtClean="0"/>
              <a:t> </a:t>
            </a:r>
            <a:r>
              <a:rPr lang="he-IL" dirty="0" smtClean="0"/>
              <a:t>– תפקידו סינון וחימום האוויר. האף בנוי תעלות המגדילות את שטח הפנים של דרכי האוויר (מערות האף) וכך הוא מתחמם וסופח לחות. במערות האף שכבת שערות מיקרוסקופיות ורירית הקולטות חלקיקי אבק ומזהמים אחרים. (שטח הפנים של מעבר האוויר בפה קטן באופן משמעותי מזה של האף והוא אינו מכוסה שיער, ולכן ניקויו וחימומו של האוויר בו מועט).</a:t>
            </a:r>
          </a:p>
          <a:p>
            <a:r>
              <a:rPr lang="he-IL" b="1" dirty="0" smtClean="0"/>
              <a:t>קנה הנשימה</a:t>
            </a:r>
            <a:r>
              <a:rPr lang="he-IL" dirty="0" smtClean="0"/>
              <a:t> – בפתח הקנה נמצא מכסה הגרון (אפיגלוטיס). תפקידו לנתב את האוויר לקנה ואת המזון אל </a:t>
            </a:r>
            <a:r>
              <a:rPr lang="he-IL" dirty="0" smtClean="0"/>
              <a:t>הושט. </a:t>
            </a:r>
            <a:r>
              <a:rPr lang="he-IL" dirty="0" smtClean="0"/>
              <a:t>האפיגלוטיס הוא פיסת סחוס הסוגרת את הושט בדרך כלל, וכאשר מתבצע תהליך הבליעה הוא עובר וסותם את הקנה. קנה הנשימה עצמו מורכב מטבעות סחוס לא שלמות (בצורת פרסה) וביניהן רקמת חיבור. צורה זו מאפשרת לוושט להתרחב כראוי בעת הבליעה. מיתרי הקול נמצאים בקנה, מעל נקודת ה"קָרינה" שנמצאת קצת מעל פיצול הקנה, והם מתכווצים ונפתחים בעת הדיבור. הקנה מתפצל לשתי סימפונות - אחת לכל ריאה.</a:t>
            </a:r>
          </a:p>
          <a:p>
            <a:r>
              <a:rPr lang="he-IL" b="1" dirty="0" smtClean="0"/>
              <a:t>הריאות</a:t>
            </a:r>
            <a:r>
              <a:rPr lang="he-IL" dirty="0" smtClean="0"/>
              <a:t> – כל אחת מהסימפונות מתפצלת לעוד סימפונות, קטנות יותר ויותר, עד שלבסוף הן מגיעות לנאדיות הריאה. נאדיות הריאה הם שקיקים קטנים בעלי קרום שבצידו האחד נוזל הנאדית ובצידו השני נימים. בנאדית הריאה מתרחש חילוף הגזים - מולקולות החמצן והפחמן הדו-חמצני מומסות בנוזל הנאדית ועוברות, על פי חוקי הפעפוע, בין הנימים לבין הנאדיות.</a:t>
            </a:r>
          </a:p>
          <a:p>
            <a:r>
              <a:rPr lang="he-IL" dirty="0" smtClean="0"/>
              <a:t>ריכוז החמצן באוויר - 21%. ריכוז חמצן בנשיפה - 17%. ריכוז הפחמן הדו-חמצני באוויר - 0.03%. ריכוז הפחמן הדו-חמצני בנשיפה - 3%. גזים אחרים באוויר - 0.97%. גזים אחרים בנשיפה - 2%. לעומתם - ריכוז חנקן באוויר - 78%, בשאיפה ובנשיפה.</a:t>
            </a:r>
          </a:p>
          <a:p>
            <a:r>
              <a:rPr lang="he-IL" dirty="0" smtClean="0"/>
              <a:t>עצם קיום הנאדיות מגדיל את שטח הפנים של הריאה, וכך מתבצע חילוף גזים יעיל יותר. הריאות עטופות בין שני קרומים - קרומי הפלואורה (אדר, בעברית) שביניהן נוזל השרוי בלחץ נמוך יחסית ללחץ האוויר כך שהקרומים נשמרים צמודים זה לזה. קרום הפלואורה הראשון מחובר לריאה, והשני מחובר לדפנות חלל החזה (כלוב הצלעות והסרעפת). בעת שאיפה מתרחב חלל החזה ויחד איתו קרום הפלואורה המחובר אליו, שני הקרומים נשארים צמודים וכך הקרום המחובר לריאות גורם להרחבתן, ליצירת תת-לחץ בתוכן ולכן לכניסת אוויר לריאות.</a:t>
            </a:r>
          </a:p>
          <a:p>
            <a:r>
              <a:rPr lang="he-IL" dirty="0" smtClean="0"/>
              <a:t>קבוצות של נאדיות מתחלקות לקבוצות, שנקראות אונות. כל אונה מתפקדת בצורה עצמאית, וכל פגיעה באונה אחת לא תשתק את כל הריאה. בריאה הימנית שלוש אונות, ובשמאלית שתיים, כיוון שחוד ה</a:t>
            </a:r>
            <a:r>
              <a:rPr lang="he-IL" dirty="0" smtClean="0">
                <a:hlinkClick r:id="rId2" action="ppaction://hlinkfile" tooltip="לב"/>
              </a:rPr>
              <a:t>לב</a:t>
            </a:r>
            <a:r>
              <a:rPr lang="he-IL" dirty="0" smtClean="0"/>
              <a:t> ממוקם שם.</a:t>
            </a:r>
          </a:p>
          <a:p>
            <a:endParaRPr lang="he-IL"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071934" y="214290"/>
            <a:ext cx="4819624" cy="758952"/>
          </a:xfrm>
        </p:spPr>
        <p:txBody>
          <a:bodyPr/>
          <a:lstStyle/>
          <a:p>
            <a:r>
              <a:rPr lang="he-IL" dirty="0" smtClean="0"/>
              <a:t>מערכת העיכול</a:t>
            </a:r>
            <a:endParaRPr lang="he-IL" dirty="0"/>
          </a:p>
        </p:txBody>
      </p:sp>
      <p:sp>
        <p:nvSpPr>
          <p:cNvPr id="3" name="מציין מיקום תוכן 2"/>
          <p:cNvSpPr>
            <a:spLocks noGrp="1"/>
          </p:cNvSpPr>
          <p:nvPr>
            <p:ph sz="quarter" idx="1"/>
          </p:nvPr>
        </p:nvSpPr>
        <p:spPr>
          <a:xfrm>
            <a:off x="4143372" y="1527048"/>
            <a:ext cx="4662300" cy="4572000"/>
          </a:xfrm>
        </p:spPr>
        <p:txBody>
          <a:bodyPr>
            <a:normAutofit fontScale="55000" lnSpcReduction="20000"/>
          </a:bodyPr>
          <a:lstStyle/>
          <a:p>
            <a:r>
              <a:rPr lang="he-IL" b="1" dirty="0" smtClean="0"/>
              <a:t>מערכת העיכול</a:t>
            </a:r>
            <a:r>
              <a:rPr lang="he-IL" dirty="0" smtClean="0"/>
              <a:t> היא מערכת איברים בגוף בעלי חיים אשר מטרתה לקלוט מזון, לפרק אותו ליחידותיו הבסיסיות עד לרמת המולקולות, לאפשר ספיגתם לצורך הפקת אנרגיה ובניין הגוף ולפלוט את פסולת המזון שאינה דרושה לגוף בצורת צואה.</a:t>
            </a:r>
          </a:p>
          <a:p>
            <a:r>
              <a:rPr lang="he-IL" dirty="0" smtClean="0"/>
              <a:t>אצל מרבית בעלי החיים מערכת העיכול בנויה כצינור הכולל מספר רב של איברים שבו פתח כניסה אחד למזון (הפה) ופתח יציאה אחד לפסולת (פי טבעת ביונקים, פתח ביב בעופות, וכיוצא בזה) אולם קיימים גם בעלי חיים פשוטים שבהם מערכת העיכול בנויה ממספר סוגי רקמות בלבד ובה קיים פתח יחיד המשמש גם לקליטת המזון וגם לפליטת הפסולת (למשל בעלי חיים פרימיטיביים ממחלקת ההידרתים).</a:t>
            </a:r>
          </a:p>
          <a:p>
            <a:r>
              <a:rPr lang="he-IL" dirty="0" smtClean="0"/>
              <a:t>מלבד האיברים הצנוריים היוצרים יחד את צינור העיכול בו מתעכל המזון, שייכים למערכת העיכול גם איברים אחרים שתפקידם הוא הפרשת נוזלים המשתתפים בתהליך העיכול לתוך צינור העיכול (למשל כיס המרה או הלבלב) ואיברים בעלי תפקיד ייחודי של פרוק המזון (כמו המעי העוור).</a:t>
            </a:r>
          </a:p>
          <a:p>
            <a:r>
              <a:rPr lang="he-IL" dirty="0" smtClean="0"/>
              <a:t>מערכת העיכול שונה בהרכב איבריה בין מיני בעלי החיים מאותה המחלקה בהתאם להרכב התזונה של המין. כך לדוגמה במין בעלי חיים שתזונתו מורכבת מרבי סוכרים מצויים מספר קיבות ומספר מעיים עוורים מפותחים המאפשרים פרוק תאית ובבעלי חיים טורפים מצויה קיבה בעלת קיבולת קטנה ביחס לגוף ומעיים עוורים מנוונים.</a:t>
            </a:r>
          </a:p>
          <a:p>
            <a:endParaRPr lang="he-IL" dirty="0"/>
          </a:p>
        </p:txBody>
      </p:sp>
      <p:pic>
        <p:nvPicPr>
          <p:cNvPr id="32770" name="Picture 2" descr="Digestive system diagram.png"/>
          <p:cNvPicPr>
            <a:picLocks noChangeAspect="1" noChangeArrowheads="1"/>
          </p:cNvPicPr>
          <p:nvPr/>
        </p:nvPicPr>
        <p:blipFill>
          <a:blip r:embed="rId2"/>
          <a:srcRect/>
          <a:stretch>
            <a:fillRect/>
          </a:stretch>
        </p:blipFill>
        <p:spPr bwMode="auto">
          <a:xfrm>
            <a:off x="0" y="1"/>
            <a:ext cx="4143372" cy="6858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t>מערכת העיכול המשך</a:t>
            </a:r>
            <a:endParaRPr lang="he-IL" dirty="0"/>
          </a:p>
        </p:txBody>
      </p:sp>
      <p:sp>
        <p:nvSpPr>
          <p:cNvPr id="3" name="מציין מיקום תוכן 2"/>
          <p:cNvSpPr>
            <a:spLocks noGrp="1"/>
          </p:cNvSpPr>
          <p:nvPr>
            <p:ph sz="quarter" idx="1"/>
          </p:nvPr>
        </p:nvSpPr>
        <p:spPr>
          <a:xfrm>
            <a:off x="285720" y="1571612"/>
            <a:ext cx="8503920" cy="4572000"/>
          </a:xfrm>
        </p:spPr>
        <p:txBody>
          <a:bodyPr>
            <a:normAutofit fontScale="62500" lnSpcReduction="20000"/>
          </a:bodyPr>
          <a:lstStyle/>
          <a:p>
            <a:r>
              <a:rPr lang="he-IL" dirty="0" smtClean="0"/>
              <a:t>אורכה הכולל של מערכת העיכול של האדם כ-7.5 מטרים והיא כוללת את האיברים הבאים:</a:t>
            </a:r>
          </a:p>
          <a:p>
            <a:r>
              <a:rPr lang="he-IL" b="1" dirty="0" smtClean="0"/>
              <a:t>פה</a:t>
            </a:r>
            <a:r>
              <a:rPr lang="he-IL" dirty="0" smtClean="0"/>
              <a:t> - איבר שבו נקלט המזון ובו מתחיל עיכולו. חלקי הפה הם: דפנות צדדיות- שרירי הלחיים, גג הפה- חיך קשה (גרמי) בחלקו הקדמי וחיך רך בחלקו האחורי. בתוך הפה מתבצעות פעולות של לעיסת המזון, עירבובו עם הרוק והפיכתו לעיסה לקראת הבליעה. פעולות אלה נעשות על ידי השיניים, הלשון, שרירי הלעיסה ובלוטות הרוק. בבליעה- החיך הרך והענבל (</a:t>
            </a:r>
            <a:r>
              <a:rPr lang="en-US" dirty="0" smtClean="0"/>
              <a:t>Uvula) </a:t>
            </a:r>
            <a:r>
              <a:rPr lang="he-IL" dirty="0" smtClean="0"/>
              <a:t>חוסמים את אזור הנאזופרינקס, ומונעים מהמזון לחדור לחלל האף.</a:t>
            </a:r>
          </a:p>
          <a:p>
            <a:r>
              <a:rPr lang="he-IL" b="1" dirty="0" smtClean="0"/>
              <a:t>השיניים</a:t>
            </a:r>
            <a:r>
              <a:rPr lang="he-IL" dirty="0" smtClean="0"/>
              <a:t> - חותכות, מועכות וגורסות את המזון, תוך כדי הלעיסה (שהיא תנועת מתואמת של הלסת והלשון).</a:t>
            </a:r>
          </a:p>
          <a:p>
            <a:r>
              <a:rPr lang="he-IL" b="1" dirty="0" smtClean="0"/>
              <a:t>הרוק</a:t>
            </a:r>
            <a:r>
              <a:rPr lang="he-IL" dirty="0" smtClean="0"/>
              <a:t> - מופרש מבלוטות הרוק לתוך חלל הפה, זוג בלוטות הפרוטיס באזור האוזניים, זוג בלוטות תת-לסתיות מתחת לבסיס הלשון בחלק האחורי של הפה, זוג בלוטות תת-לשוניות מעל הבלוטות התת-לסתיות. שומר על רטיבות הפה ומשמש הגנה ראשונית מפני חיידקים. ברוק נמצא האנזים עמילאז האחראי לפירוק רב-הסוכר, עמילן, לדו-סוכר, סוכרוז. הרוק, בנוסף, גורם למזון להפוך לעיסה, ובכך מקל על בליעתו ועל המעבר בוושט.</a:t>
            </a:r>
          </a:p>
          <a:p>
            <a:r>
              <a:rPr lang="he-IL" b="1" dirty="0" smtClean="0"/>
              <a:t>הלשון</a:t>
            </a:r>
            <a:r>
              <a:rPr lang="he-IL" dirty="0" smtClean="0"/>
              <a:t> - שריר המשתתף בלעיסה על ידי העברת המזון בין המלתעות, מסייע בעירבובו עם הרוק ואחראי על פעולת הבליעה, בכך שהוא דוחף את המזון הלעוס למעלה ולאחור כלפי החך והלוע לתוך הושט.</a:t>
            </a:r>
          </a:p>
          <a:p>
            <a:r>
              <a:rPr lang="he-IL" b="1" dirty="0" smtClean="0"/>
              <a:t>לוע</a:t>
            </a:r>
            <a:r>
              <a:rPr lang="he-IL" dirty="0" smtClean="0"/>
              <a:t> - צינור שרירי, מרופד בקרום רירי, שנמשך מבסיס הגולגולת עד לתחילת הוושט, דרכו עובר המזון מחלל הפה אל הוושט.</a:t>
            </a:r>
          </a:p>
          <a:p>
            <a:r>
              <a:rPr lang="he-IL" b="1" dirty="0" smtClean="0"/>
              <a:t>ושט</a:t>
            </a:r>
            <a:r>
              <a:rPr lang="he-IL" dirty="0" smtClean="0"/>
              <a:t> - צינור המחבר את החלק התחתון של הגרון (הלוע) עם הקיבה, אורכו אצל מבוגרים כ-25 ס"מ. אין מתבצע בו תהליך עיכול אלא רק העברה של המזון, באמצעות התכווצויות של השרירים העגולים הנמצאים בדפנות הוושט, בצורה גלית, כלפי מטה אל הקיבה. התכווצויות של שרירים בצורה כזו נקראת תנועה פריסטלטית, והיא מאפשרת גם לאדם העומד על ראשו לבלוע מזון מחלל הבליעה. לשם מניעת כניסתו של המזון לקנה הנשימה, ישנה רקמת האפיקגלוטיס שסוגרת אותו בעת האכילה. בין הוושט לקיבה קיים שסתום הנוצר משולי הקיבה. בדרך-כלל שסתום זה מונע חזרת מזון לוושט וכן הקאות.</a:t>
            </a:r>
          </a:p>
          <a:p>
            <a:endParaRPr lang="he-IL"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t>מערכת עיכול המשך 2</a:t>
            </a:r>
            <a:endParaRPr lang="he-IL" dirty="0"/>
          </a:p>
        </p:txBody>
      </p:sp>
      <p:sp>
        <p:nvSpPr>
          <p:cNvPr id="3" name="מציין מיקום תוכן 2"/>
          <p:cNvSpPr>
            <a:spLocks noGrp="1"/>
          </p:cNvSpPr>
          <p:nvPr>
            <p:ph sz="quarter" idx="1"/>
          </p:nvPr>
        </p:nvSpPr>
        <p:spPr/>
        <p:txBody>
          <a:bodyPr>
            <a:normAutofit fontScale="55000" lnSpcReduction="20000"/>
          </a:bodyPr>
          <a:lstStyle/>
          <a:p>
            <a:r>
              <a:rPr lang="he-IL" b="1" dirty="0" smtClean="0"/>
              <a:t>קיבה</a:t>
            </a:r>
            <a:r>
              <a:rPr lang="he-IL" dirty="0" smtClean="0"/>
              <a:t> - הוא הצינור הרחב ביותר במערכת העיכול (דמוי שק שנפחו יכול לנוע בין 50 מ"ל לליטר וחצי) ובו מתבצע איחסון מזון, המשך פירוק מכני של המזון באמצעות לישה על ידי שרירי דופן הקיבה, פירוק כימי אנזימטי של החלבונים (על ידי אנזימים המכונים פרוטאזות, בעיקר על ידי האנזים פפסין).</a:t>
            </a:r>
          </a:p>
          <a:p>
            <a:r>
              <a:rPr lang="he-IL" b="1" dirty="0" smtClean="0"/>
              <a:t>המעי הדק</a:t>
            </a:r>
            <a:r>
              <a:rPr lang="he-IL" dirty="0" smtClean="0"/>
              <a:t> - הוא צינור מפותל, אורכו הממוצע הינו כ-6.5 מ', קוטרו כ-3 ס"מ, והוא ממלא את רוב חלל הבטן. בו מתבצעת רוב הספיגה של המזון. הוא מורכב משלושה איברים: </a:t>
            </a:r>
            <a:r>
              <a:rPr lang="he-IL" b="1" dirty="0" smtClean="0"/>
              <a:t>תריסריון</a:t>
            </a:r>
            <a:r>
              <a:rPr lang="he-IL" dirty="0" smtClean="0"/>
              <a:t> (הווה את תחילתו של המעי הדק), </a:t>
            </a:r>
            <a:r>
              <a:rPr lang="he-IL" b="1" dirty="0" smtClean="0"/>
              <a:t>מעי ריק</a:t>
            </a:r>
            <a:r>
              <a:rPr lang="he-IL" dirty="0" smtClean="0"/>
              <a:t> ו</a:t>
            </a:r>
            <a:r>
              <a:rPr lang="he-IL" b="1" dirty="0" smtClean="0"/>
              <a:t>מעי עקום</a:t>
            </a:r>
            <a:r>
              <a:rPr lang="he-IL" dirty="0" smtClean="0"/>
              <a:t> (בו ניספגים רוב מרכיבי המזון אל מחזור הדם. בדפנות המעי קיימים המוריגים שדרכם מפעפע המזון שעוכל, אל תוך נימי הדם או נימי הלימפה.</a:t>
            </a:r>
          </a:p>
          <a:p>
            <a:r>
              <a:rPr lang="he-IL" b="1" dirty="0" smtClean="0"/>
              <a:t>המעי הגס</a:t>
            </a:r>
            <a:r>
              <a:rPr lang="he-IL" dirty="0" smtClean="0"/>
              <a:t> - הוא איבר העיכול האחרון. בו נספגים מים, מלחים ומרכיבים נוספים. במעי הגס חיידקים רבים אשר לחלק מהם תפקיד בתפקוד המעי. בעת שהמים נספגים, תכולתו הופכת סמיכה יותר עד שבסופו הופכת לצואה.</a:t>
            </a:r>
          </a:p>
          <a:p>
            <a:r>
              <a:rPr lang="he-IL" b="1" dirty="0" smtClean="0"/>
              <a:t>פי הטבעת</a:t>
            </a:r>
            <a:r>
              <a:rPr lang="he-IL" dirty="0" smtClean="0"/>
              <a:t> - צינור שאורכו כ-3.5 סנטימטר שהוא סוף צינור העיכול ודרכו מופרשת הצואה.</a:t>
            </a:r>
          </a:p>
          <a:p>
            <a:r>
              <a:rPr lang="he-IL" dirty="0" smtClean="0"/>
              <a:t>איברים נוספים של מערכת העיכול הם הכבד והלבלב.</a:t>
            </a:r>
          </a:p>
          <a:p>
            <a:r>
              <a:rPr lang="he-IL" dirty="0" smtClean="0"/>
              <a:t>המבנה הוא צינור אוטונומי, המושפע מרגשות ומהמזון שעובר בו.</a:t>
            </a:r>
          </a:p>
          <a:p>
            <a:r>
              <a:rPr lang="he-IL" dirty="0" smtClean="0"/>
              <a:t>פעילות מערכת העיכול אצל האדם כוללת:</a:t>
            </a:r>
          </a:p>
          <a:p>
            <a:r>
              <a:rPr lang="he-IL" dirty="0" smtClean="0"/>
              <a:t>קליטת המזון.</a:t>
            </a:r>
          </a:p>
          <a:p>
            <a:r>
              <a:rPr lang="he-IL" dirty="0" smtClean="0"/>
              <a:t>הפרשת נוזלים ואנזימים לתוך מערכת העיכול; (כ-7 ליטר ביום).</a:t>
            </a:r>
          </a:p>
          <a:p>
            <a:r>
              <a:rPr lang="he-IL" dirty="0" smtClean="0"/>
              <a:t>ערבוב ודחיפה של תכולת צינור העיכול באמצעות תנועה פריסטלטית.</a:t>
            </a:r>
          </a:p>
          <a:p>
            <a:r>
              <a:rPr lang="he-IL" dirty="0" smtClean="0"/>
              <a:t>עיכול המזון (מכני וכימי).</a:t>
            </a:r>
          </a:p>
          <a:p>
            <a:r>
              <a:rPr lang="he-IL" dirty="0" smtClean="0"/>
              <a:t>ספיגה.</a:t>
            </a:r>
          </a:p>
          <a:p>
            <a:r>
              <a:rPr lang="he-IL" dirty="0" smtClean="0"/>
              <a:t>הפרשת פסולת בצורת צואה.</a:t>
            </a:r>
          </a:p>
          <a:p>
            <a:endParaRPr lang="he-IL" dirty="0" smtClean="0"/>
          </a:p>
          <a:p>
            <a:endParaRPr lang="he-IL"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t>ביבלוגרפיה</a:t>
            </a:r>
            <a:endParaRPr lang="he-IL" dirty="0"/>
          </a:p>
        </p:txBody>
      </p:sp>
      <p:sp>
        <p:nvSpPr>
          <p:cNvPr id="3" name="מציין מיקום תוכן 2"/>
          <p:cNvSpPr>
            <a:spLocks noGrp="1"/>
          </p:cNvSpPr>
          <p:nvPr>
            <p:ph sz="quarter" idx="1"/>
          </p:nvPr>
        </p:nvSpPr>
        <p:spPr/>
        <p:txBody>
          <a:bodyPr/>
          <a:lstStyle/>
          <a:p>
            <a:r>
              <a:rPr lang="he-IL" dirty="0" smtClean="0"/>
              <a:t>אנציקלופדיה</a:t>
            </a:r>
          </a:p>
          <a:p>
            <a:r>
              <a:rPr lang="he-IL" dirty="0" smtClean="0"/>
              <a:t>מחברת מדעים</a:t>
            </a:r>
          </a:p>
          <a:p>
            <a:r>
              <a:rPr lang="he-IL" dirty="0" smtClean="0"/>
              <a:t>ויקיפדיה</a:t>
            </a:r>
          </a:p>
          <a:p>
            <a:endParaRPr lang="he-IL"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אזרחי">
  <a:themeElements>
    <a:clrScheme name="אזרחי">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אזרחי">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אזרחי">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51</TotalTime>
  <Words>1978</Words>
  <PresentationFormat>‫הצגה על המסך (4:3)</PresentationFormat>
  <Paragraphs>94</Paragraphs>
  <Slides>13</Slides>
  <Notes>0</Notes>
  <HiddenSlides>0</HiddenSlides>
  <MMClips>0</MMClips>
  <ScaleCrop>false</ScaleCrop>
  <HeadingPairs>
    <vt:vector size="4" baseType="variant">
      <vt:variant>
        <vt:lpstr>ערכת נושא</vt:lpstr>
      </vt:variant>
      <vt:variant>
        <vt:i4>1</vt:i4>
      </vt:variant>
      <vt:variant>
        <vt:lpstr>כותרות שקופיות</vt:lpstr>
      </vt:variant>
      <vt:variant>
        <vt:i4>13</vt:i4>
      </vt:variant>
    </vt:vector>
  </HeadingPairs>
  <TitlesOfParts>
    <vt:vector size="14" baseType="lpstr">
      <vt:lpstr>אזרחי</vt:lpstr>
      <vt:lpstr>עבודה במדעים לכתות ז' לחופשת פסח</vt:lpstr>
      <vt:lpstr>תוכן עניינים</vt:lpstr>
      <vt:lpstr>מערכות הגוף</vt:lpstr>
      <vt:lpstr>מערכת העצבים</vt:lpstr>
      <vt:lpstr>מערכת העצבים המשך</vt:lpstr>
      <vt:lpstr>מערכת ההובלה</vt:lpstr>
      <vt:lpstr>מרכיבי מערכת ההובלה</vt:lpstr>
      <vt:lpstr>מערכת הנשימה</vt:lpstr>
      <vt:lpstr>מבנה ותפקוד מערכת הנשימה </vt:lpstr>
      <vt:lpstr>מערכת העיכול</vt:lpstr>
      <vt:lpstr>מערכת העיכול המשך</vt:lpstr>
      <vt:lpstr>מערכת עיכול המשך 2</vt:lpstr>
      <vt:lpstr>ביבלוגרפיה</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עבודה במדעים לכתות ז' לחופשת פסח</dc:title>
  <dc:creator>win7</dc:creator>
  <cp:lastModifiedBy>win7</cp:lastModifiedBy>
  <cp:revision>10</cp:revision>
  <dcterms:created xsi:type="dcterms:W3CDTF">2010-04-06T10:29:21Z</dcterms:created>
  <dcterms:modified xsi:type="dcterms:W3CDTF">2010-04-06T11:30:58Z</dcterms:modified>
</cp:coreProperties>
</file>